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161"/>
  </p:notesMasterIdLst>
  <p:handoutMasterIdLst>
    <p:handoutMasterId r:id="rId162"/>
  </p:handoutMasterIdLst>
  <p:sldIdLst>
    <p:sldId id="462" r:id="rId2"/>
    <p:sldId id="288" r:id="rId3"/>
    <p:sldId id="619" r:id="rId4"/>
    <p:sldId id="630" r:id="rId5"/>
    <p:sldId id="605" r:id="rId6"/>
    <p:sldId id="618" r:id="rId7"/>
    <p:sldId id="668" r:id="rId8"/>
    <p:sldId id="669" r:id="rId9"/>
    <p:sldId id="670" r:id="rId10"/>
    <p:sldId id="671" r:id="rId11"/>
    <p:sldId id="672" r:id="rId12"/>
    <p:sldId id="673" r:id="rId13"/>
    <p:sldId id="726" r:id="rId14"/>
    <p:sldId id="725" r:id="rId15"/>
    <p:sldId id="675" r:id="rId16"/>
    <p:sldId id="676" r:id="rId17"/>
    <p:sldId id="677" r:id="rId18"/>
    <p:sldId id="678" r:id="rId19"/>
    <p:sldId id="680" r:id="rId20"/>
    <p:sldId id="679" r:id="rId21"/>
    <p:sldId id="681" r:id="rId22"/>
    <p:sldId id="683" r:id="rId23"/>
    <p:sldId id="684" r:id="rId24"/>
    <p:sldId id="685" r:id="rId25"/>
    <p:sldId id="686" r:id="rId26"/>
    <p:sldId id="688" r:id="rId27"/>
    <p:sldId id="727" r:id="rId28"/>
    <p:sldId id="689" r:id="rId29"/>
    <p:sldId id="690" r:id="rId30"/>
    <p:sldId id="691" r:id="rId31"/>
    <p:sldId id="692" r:id="rId32"/>
    <p:sldId id="693" r:id="rId33"/>
    <p:sldId id="694" r:id="rId34"/>
    <p:sldId id="695" r:id="rId35"/>
    <p:sldId id="696" r:id="rId36"/>
    <p:sldId id="697" r:id="rId37"/>
    <p:sldId id="698" r:id="rId38"/>
    <p:sldId id="700" r:id="rId39"/>
    <p:sldId id="701" r:id="rId40"/>
    <p:sldId id="702" r:id="rId41"/>
    <p:sldId id="703" r:id="rId42"/>
    <p:sldId id="728" r:id="rId43"/>
    <p:sldId id="704" r:id="rId44"/>
    <p:sldId id="705" r:id="rId45"/>
    <p:sldId id="706" r:id="rId46"/>
    <p:sldId id="707" r:id="rId47"/>
    <p:sldId id="708" r:id="rId48"/>
    <p:sldId id="709" r:id="rId49"/>
    <p:sldId id="710" r:id="rId50"/>
    <p:sldId id="729" r:id="rId51"/>
    <p:sldId id="711" r:id="rId52"/>
    <p:sldId id="712" r:id="rId53"/>
    <p:sldId id="713" r:id="rId54"/>
    <p:sldId id="714" r:id="rId55"/>
    <p:sldId id="715" r:id="rId56"/>
    <p:sldId id="716" r:id="rId57"/>
    <p:sldId id="717" r:id="rId58"/>
    <p:sldId id="730" r:id="rId59"/>
    <p:sldId id="731" r:id="rId60"/>
    <p:sldId id="718" r:id="rId61"/>
    <p:sldId id="719" r:id="rId62"/>
    <p:sldId id="732" r:id="rId63"/>
    <p:sldId id="720" r:id="rId64"/>
    <p:sldId id="722" r:id="rId65"/>
    <p:sldId id="723" r:id="rId66"/>
    <p:sldId id="724" r:id="rId67"/>
    <p:sldId id="733" r:id="rId68"/>
    <p:sldId id="734" r:id="rId69"/>
    <p:sldId id="735" r:id="rId70"/>
    <p:sldId id="736" r:id="rId71"/>
    <p:sldId id="737" r:id="rId72"/>
    <p:sldId id="772" r:id="rId73"/>
    <p:sldId id="773" r:id="rId74"/>
    <p:sldId id="775" r:id="rId75"/>
    <p:sldId id="776" r:id="rId76"/>
    <p:sldId id="777" r:id="rId77"/>
    <p:sldId id="778" r:id="rId78"/>
    <p:sldId id="779" r:id="rId79"/>
    <p:sldId id="780" r:id="rId80"/>
    <p:sldId id="781" r:id="rId81"/>
    <p:sldId id="782" r:id="rId82"/>
    <p:sldId id="783" r:id="rId83"/>
    <p:sldId id="784" r:id="rId84"/>
    <p:sldId id="785" r:id="rId85"/>
    <p:sldId id="786" r:id="rId86"/>
    <p:sldId id="738" r:id="rId87"/>
    <p:sldId id="739" r:id="rId88"/>
    <p:sldId id="740" r:id="rId89"/>
    <p:sldId id="741" r:id="rId90"/>
    <p:sldId id="771" r:id="rId91"/>
    <p:sldId id="742" r:id="rId92"/>
    <p:sldId id="743" r:id="rId93"/>
    <p:sldId id="744" r:id="rId94"/>
    <p:sldId id="745" r:id="rId95"/>
    <p:sldId id="746" r:id="rId96"/>
    <p:sldId id="747" r:id="rId97"/>
    <p:sldId id="748" r:id="rId98"/>
    <p:sldId id="749" r:id="rId99"/>
    <p:sldId id="750" r:id="rId100"/>
    <p:sldId id="751" r:id="rId101"/>
    <p:sldId id="752" r:id="rId102"/>
    <p:sldId id="753" r:id="rId103"/>
    <p:sldId id="754" r:id="rId104"/>
    <p:sldId id="755" r:id="rId105"/>
    <p:sldId id="756" r:id="rId106"/>
    <p:sldId id="757" r:id="rId107"/>
    <p:sldId id="758" r:id="rId108"/>
    <p:sldId id="759" r:id="rId109"/>
    <p:sldId id="760" r:id="rId110"/>
    <p:sldId id="761" r:id="rId111"/>
    <p:sldId id="762" r:id="rId112"/>
    <p:sldId id="763" r:id="rId113"/>
    <p:sldId id="764" r:id="rId114"/>
    <p:sldId id="765" r:id="rId115"/>
    <p:sldId id="766" r:id="rId116"/>
    <p:sldId id="767" r:id="rId117"/>
    <p:sldId id="768" r:id="rId118"/>
    <p:sldId id="769" r:id="rId119"/>
    <p:sldId id="787" r:id="rId120"/>
    <p:sldId id="788" r:id="rId121"/>
    <p:sldId id="789" r:id="rId122"/>
    <p:sldId id="790" r:id="rId123"/>
    <p:sldId id="791" r:id="rId124"/>
    <p:sldId id="792" r:id="rId125"/>
    <p:sldId id="793" r:id="rId126"/>
    <p:sldId id="794" r:id="rId127"/>
    <p:sldId id="795" r:id="rId128"/>
    <p:sldId id="796" r:id="rId129"/>
    <p:sldId id="797" r:id="rId130"/>
    <p:sldId id="798" r:id="rId131"/>
    <p:sldId id="799" r:id="rId132"/>
    <p:sldId id="800" r:id="rId133"/>
    <p:sldId id="801" r:id="rId134"/>
    <p:sldId id="802" r:id="rId135"/>
    <p:sldId id="803" r:id="rId136"/>
    <p:sldId id="804" r:id="rId137"/>
    <p:sldId id="805" r:id="rId138"/>
    <p:sldId id="810" r:id="rId139"/>
    <p:sldId id="811" r:id="rId140"/>
    <p:sldId id="812" r:id="rId141"/>
    <p:sldId id="813" r:id="rId142"/>
    <p:sldId id="814" r:id="rId143"/>
    <p:sldId id="815" r:id="rId144"/>
    <p:sldId id="816" r:id="rId145"/>
    <p:sldId id="817" r:id="rId146"/>
    <p:sldId id="818" r:id="rId147"/>
    <p:sldId id="819" r:id="rId148"/>
    <p:sldId id="820" r:id="rId149"/>
    <p:sldId id="821" r:id="rId150"/>
    <p:sldId id="822" r:id="rId151"/>
    <p:sldId id="823" r:id="rId152"/>
    <p:sldId id="824" r:id="rId153"/>
    <p:sldId id="825" r:id="rId154"/>
    <p:sldId id="826" r:id="rId155"/>
    <p:sldId id="827" r:id="rId156"/>
    <p:sldId id="828" r:id="rId157"/>
    <p:sldId id="829" r:id="rId158"/>
    <p:sldId id="830" r:id="rId159"/>
    <p:sldId id="667" r:id="rId16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EE"/>
    <a:srgbClr val="60A6E4"/>
    <a:srgbClr val="41CC29"/>
    <a:srgbClr val="4CC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00" autoAdjust="0"/>
  </p:normalViewPr>
  <p:slideViewPr>
    <p:cSldViewPr snapToGrid="0">
      <p:cViewPr varScale="1">
        <p:scale>
          <a:sx n="109" d="100"/>
          <a:sy n="109" d="100"/>
        </p:scale>
        <p:origin x="1842" y="10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64706" units="1/cm"/>
          <inkml:channelProperty channel="Y" name="resolution" value="37.24138" units="1/cm"/>
          <inkml:channelProperty channel="T" name="resolution" value="1" units="1/dev"/>
        </inkml:channelProperties>
      </inkml:inkSource>
      <inkml:timestamp xml:id="ts0" timeString="2018-06-04T02:40:39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7585 7338 0,'17'0'172,"36"0"-172,35 0 16,18 0-1,0 0 1,-88 17-16,70 36 16,-53-17-16,18-1 15,18 53 1,17 0-1,-53 0 1,71 36 0,35 105 15,-35-70-31,-18-71 31,-88-70-15,18 17 15,52 194-15,36 89-1,-53-36 1,0-70 0,-18-71-1,-17-35 1,-18 35-1,0 106 1,0-18 0,0 36 15,0-1-31,0-193 0,0 17 31,0 18-31,0-53 0,0 35 16,0 124-16,0-107 31,0 37-15,0-19-1,0-88 1,-18 36 0,1-1-1,-1 36 1,0 71-1,1-54 1,17-52 0,0-18-16,-36-18 31,36 0-31,0 0 0,-17 54 31,-18-1-15,-1 71-16,-17-18 31,36-53-15,-1 0-1,-17-35 1,0 18 0,-1 17-1,1 0 1,17-35-16,-17 35 15,0-35-15,35-35 16,0-1 0,-36 36 15,36-18-31,-35 36 31,35-18-15,-17 0-16,-1 17 31,0-17-15,-17 53-1,0 0 1,-1-18 0,36-35-1,0 18 1,-35 52-1,18-35 1,-1-35 0,18-35 46,-18 35-46,-35 17-16,18 36 0,-18-18 31,53 18-31,-35-18 16,17-88-1,18 18 63,0 35-62,0-35 0,-17-1-16,-1 1 31,18 0-31,0-1 31,-18 1 32,1 35-48,-19-18 1,19-17 0</inkml:trace>
  <inkml:trace contextRef="#ctx0" brushRef="#br0" timeOffset="1920.4782">9596 8855 0,'0'70'78,"0"36"-78,17-35 15,-17 35 1,35 123-16,-35-123 16,0 35-1,0-106-15,36-35 110,-19 0-79,1 0-31,0 0 31,105 0-31,-70 0 31,0 0-15,-18-18-16</inkml:trace>
  <inkml:trace contextRef="#ctx0" brushRef="#br0" timeOffset="2440.2438">10072 9031 0</inkml:trace>
  <inkml:trace contextRef="#ctx0" brushRef="#br0" timeOffset="3520.4621">10160 9278 0,'0'53'78,"0"-18"-78,0 36 16,0-36-1,0 0-15,0 18 31,18 0-15,-18 0 47,0-18-48,17-35 157</inkml:trace>
  <inkml:trace contextRef="#ctx0" brushRef="#br0" timeOffset="5021.1681">10425 9490 0,'17'53'94,"1"-18"-94,-18 53 15,18 0-15,-1 0 16,-17-52 0,18-54 202,-18-17-218,0-18 0,35 0 16,-35 18 0,35-71-1,-17 71 1,-18 17 62,18 0-31,-1 1-31,1-1-16,-18 0 15,18 18 79,-1-17-78,1 17-1,17 0 16,-17 0-15,-1 0-16,19 0 31,-1 35-15,-35 18 0,0 18-1,35-1 1,-35-17-1,0 0 1,0-35 0</inkml:trace>
  <inkml:trace contextRef="#ctx0" brushRef="#br0" timeOffset="6861.5005">11148 9525 0,'17'0'31,"1"0"63,17-18-79,-17 1 17,0 17-17,-1 0 16,19-18-15,-19 0 15,36 1-15,-18 17-16,-35-18 31,18 18-31,0 0 125,-18-35-125,0 0 16,0-1-16,0-17 15,-36 1 1,36 34 0,-17-17-1,-1 35 32,0 0-47,1 0 31,-1 0 1,1 0-17,-1 0 17,0 0-1,1 0 16,-1 17-47,0 1 47,1 0 46,17-1-61,-18 54-32,0-36 15,1 0 1,17-17 15,0 0 16,-18 52-47,18 1 31,0-1-31,-18-35 0,18 36 16,0-36-1,0 1-15,0 16 16,0-34 0,0 17-16,0-17 15,53 0 1,-35-1 0,0 1-1,17-18 1,-17 0-1,-1 0 1,1 0 15,0 0-15,-1 0-16</inkml:trace>
  <inkml:trace contextRef="#ctx0" brushRef="#br0" timeOffset="9521.9653">11924 9278 0,'-18'0'141,"1"18"-126,-1-1 32,-17-17-31,-1 36 31,19-19-32,17 19 95,0 34-110,-18-35 15,1 1 1,-19-1 0,19 0-1,17 18 1,0 88-1,0-53 1,0-35 0,35 0-1,35-53 1,-34 18 15,-19-18-31,1 0 31,0 0-15,-18-35 47,0-1-63,17-70 15,1-105 1,-18 17-1,0 123 1,0 36 62,0-71-78,0 71 16,0 17-1,0 89 173,18 35-188,-1 35 16,18 0-1,1 123-15,-19-87 31,1-124-15,0-36 0,-18-34 234,0-36-235,0-18-15,0 18 16,0-35 0,0-53-1,35 53 1,-17 0-1,-1 70 173,1 18-172,-1 0-16,72-35 15,-54-1 1</inkml:trace>
  <inkml:trace contextRef="#ctx0" brushRef="#br0" timeOffset="13313.3898">12259 9225 0,'-18'18'78,"18"52"-62,0 54-16,0 229 31,53-124-31,-53-194 32,18-35 77,0-70 0,17-36-109,-35 0 16,35-18-16,36-122 16,35 69-1,-54 107 16,-52 52-15,0 0 31,18 18-16,0 0-15,-1 0-16,1-17 15,17 17 17</inkml:trace>
  <inkml:trace contextRef="#ctx0" brushRef="#br0" timeOffset="15374.5293">12947 8326 0,'-18'0'94,"18"88"-78,18 123-1,-18 54-15,35 176 16,18-194-1,-53-194 1,0-36 47,0 72-63,0-36 0,18 17 15,-1-52 79,19-18-94,-1 17 16,0 1-1,53-18 1,-70 0-16,53 0 15,-54 0 1,1 0-16,17 0 16,18 0-1,53 0 17,53-18-32,-36-17 31,-105 35-16</inkml:trace>
  <inkml:trace contextRef="#ctx0" brushRef="#br0" timeOffset="16915.4217">14323 9490 0,'-18'0'16,"-17"0"-1,17 0 48,1 0-63,-1 0 15,0 0 1,-17 17 0,0-17-16,-1 0 31,1 36-16,35-1 95,0 35-110,0-17 15,0 106 1,0-71 0,0-35-1,0-35 17,35-18-32,-17 0 31,0 0-16,-1 0 48,-17-35-63,36-36 16,-1-17-1,-17 17 1,-1 18 46,1 18-62,-18 17 16,18-34 0,-18 34-16,0-35 31,0 35-16,17 18 157,18 18-140,1 17-32,34 124 31,-17-71-31,0 36 15,-18-89-15,-35-17 0</inkml:trace>
  <inkml:trace contextRef="#ctx0" brushRef="#br0" timeOffset="17736.0202">14711 9525 0,'35'0'141,"0"18"-125,1 17-16,-1 0 15,18 18 1,-18-35-1,-35-1 1,18-17-16,35 36 16,-36-36-1,1 0 1,88 0 0,-89 0 30</inkml:trace>
  <inkml:trace contextRef="#ctx0" brushRef="#br0" timeOffset="18665.8453">15328 9384 0,'0'35'78,"0"53"-63,-35 106 1,0-53-16,-36 36 16,-105 211-1,70-88 1,53-230-16,0 36 16,18-71-1,35-17-15,-18 0 125,0 17-78,1 0-47,-1-17 16,18 0-1</inkml:trace>
  <inkml:trace contextRef="#ctx0" brushRef="#br0" timeOffset="20837.2828">15663 9437 0,'0'0'0,"-17"0"93,-1 0 17,0 0-110,18 17 15,-17-17 1,17 36 62,0 34-78,0 1 16,0 52-1,17-70 1,-17-35 0,36-18-1,17 17 1,-18 1 0,0 17 15,-17-35-31,-1 0 31,1 0-15,0 0-1,-1 0 95,-17-17-95,18-36-15,-18 35 16,0-52 0,0-19 15,0 72 47,0-1-78,-18 18 16,-17 0-1,17-35 1,-17 35-1,18 0 1,-1 0 0,-17 0-1,-18 0 1,0-35 0,35 35-16,-17 0 31</inkml:trace>
  <inkml:trace contextRef="#ctx0" brushRef="#br0" timeOffset="22527.6237">16298 9402 0,'18'52'110,"0"1"-95,-18 71-15,17-18 16,-17-36 0,18-17-1,35-35 1,-18 17 0,-17-17-16,35-1 31,-36-17 0,1 0-15,0 0-1,-1-17 63,1-1-46,-18 0-32,0-35 15,0 18-15,35-106 16,-35 18 0,0-1 15,0 54-31,0 52 31,-18 18-15,18 35 124,0 53-140,0 142 16,36-72 0,-36-87 15,0-36-31,-18-35 344,-17 0-329</inkml:trace>
  <inkml:trace contextRef="#ctx0" brushRef="#br0" timeOffset="23467.5704">16669 9472 0,'0'-18'47,"17"18"-47,1-17 16,0 17-16,52-18 31,54 1-15,123 17-1,-89 0 1,-140 0-16,-36 0 219,1 0-204,-1 0-15</inkml:trace>
  <inkml:trace contextRef="#ctx0" brushRef="#br0" timeOffset="24297.5707">17004 8908 0,'0'88'78,"18"53"-78,17-18 0,71 177 16,-36-53 15,-70-229-31,0 35 78,0 53-62,0-71-1,0 18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19198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67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9283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119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15996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6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7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21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rgbClr val="FFFFFF"/>
              </a:solidFill>
              <a:ea typeface="굴림" charset="-127"/>
            </a:endParaRPr>
          </a:p>
        </p:txBody>
      </p:sp>
      <p:pic>
        <p:nvPicPr>
          <p:cNvPr id="24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25" name="TextBox 7"/>
          <p:cNvSpPr txBox="1">
            <a:spLocks noChangeArrowheads="1"/>
          </p:cNvSpPr>
          <p:nvPr userDrawn="1"/>
        </p:nvSpPr>
        <p:spPr bwMode="auto">
          <a:xfrm>
            <a:off x="721410" y="2777343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1948" y="2133300"/>
            <a:ext cx="3630110" cy="3483735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193090" y="6373813"/>
            <a:ext cx="2616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>
                <a:solidFill>
                  <a:srgbClr val="A6A6A6"/>
                </a:solidFill>
                <a:effectLst/>
                <a:latin typeface="굴림"/>
              </a:rPr>
              <a:t>© 2018 </a:t>
            </a:r>
            <a:r>
              <a:rPr lang="en-US" altLang="ko-KR" sz="1000" dirty="0" err="1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5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/>
          <p:cNvSpPr txBox="1"/>
          <p:nvPr userDrawn="1"/>
        </p:nvSpPr>
        <p:spPr>
          <a:xfrm>
            <a:off x="305901" y="4303240"/>
            <a:ext cx="7991475" cy="16425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</a:t>
            </a:r>
            <a:endParaRPr kumimoji="0" lang="en-US" altLang="ko-KR" sz="1400" u="sng" dirty="0">
              <a:solidFill>
                <a:srgbClr val="222222"/>
              </a:solidFill>
              <a:ea typeface="맑은 고딕" pitchFamily="50" charset="-127"/>
            </a:endParaRPr>
          </a:p>
          <a:p>
            <a:pPr marL="169200" lvl="1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18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487" y="629376"/>
            <a:ext cx="5476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446" y="3400023"/>
            <a:ext cx="2683999" cy="2575774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  <p:pic>
        <p:nvPicPr>
          <p:cNvPr id="15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6" name="TextBox 7"/>
          <p:cNvSpPr txBox="1">
            <a:spLocks noChangeArrowheads="1"/>
          </p:cNvSpPr>
          <p:nvPr userDrawn="1"/>
        </p:nvSpPr>
        <p:spPr bwMode="auto">
          <a:xfrm>
            <a:off x="721410" y="3169240"/>
            <a:ext cx="7568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rgbClr val="FFFFFF"/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rgbClr val="FFFFFF"/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rgbClr val="FFFFFF"/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pic>
        <p:nvPicPr>
          <p:cNvPr id="2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8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sp>
        <p:nvSpPr>
          <p:cNvPr id="13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3"/>
          <p:cNvSpPr>
            <a:spLocks noChangeArrowheads="1"/>
          </p:cNvSpPr>
          <p:nvPr userDrawn="1"/>
        </p:nvSpPr>
        <p:spPr bwMode="gray">
          <a:xfrm>
            <a:off x="226419" y="941402"/>
            <a:ext cx="2341607" cy="131762"/>
          </a:xfrm>
          <a:prstGeom prst="rect">
            <a:avLst/>
          </a:prstGeom>
          <a:solidFill>
            <a:srgbClr val="6361B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0">
              <a:solidFill>
                <a:srgbClr val="000000"/>
              </a:solidFill>
              <a:ea typeface="굴림" charset="-127"/>
              <a:cs typeface="+mn-cs"/>
            </a:endParaRPr>
          </a:p>
        </p:txBody>
      </p:sp>
      <p:grpSp>
        <p:nvGrpSpPr>
          <p:cNvPr id="10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5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pic>
        <p:nvPicPr>
          <p:cNvPr id="1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1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1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1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4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6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7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2018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chemeClr val="accent6"/>
          </a:solidFill>
        </p:grpSpPr>
        <p:sp>
          <p:nvSpPr>
            <p:cNvPr id="10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5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5" r:id="rId10"/>
    <p:sldLayoutId id="214748408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27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jp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8" y="2422448"/>
            <a:ext cx="4898795" cy="360415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[Configure Activity]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창도 디폴트로 두고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&lt;Finish&gt;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800" b="1" dirty="0"/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[5/6]</a:t>
            </a:r>
            <a:endParaRPr lang="ko-KR" altLang="en-US" sz="2400" dirty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 flipV="1">
            <a:off x="3761014" y="4354939"/>
            <a:ext cx="2074309" cy="92390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148825" y="4867896"/>
            <a:ext cx="4846320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Activity Name : </a:t>
            </a:r>
            <a:r>
              <a:rPr lang="ko-KR" altLang="en-US" sz="1400" b="1" dirty="0">
                <a:latin typeface="+mn-ea"/>
              </a:rPr>
              <a:t>기본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소스인 </a:t>
            </a:r>
            <a:r>
              <a:rPr lang="en-US" altLang="ko-KR" sz="1400" b="1" dirty="0">
                <a:latin typeface="+mn-ea"/>
              </a:rPr>
              <a:t>Java </a:t>
            </a:r>
            <a:r>
              <a:rPr lang="ko-KR" altLang="en-US" sz="1400" b="1" dirty="0">
                <a:latin typeface="+mn-ea"/>
              </a:rPr>
              <a:t>파일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이름으로 지정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Layout Name : </a:t>
            </a:r>
            <a:r>
              <a:rPr lang="ko-KR" altLang="en-US" sz="1400" b="1" dirty="0">
                <a:latin typeface="+mn-ea"/>
              </a:rPr>
              <a:t>기본 화면인 </a:t>
            </a:r>
            <a:r>
              <a:rPr lang="en-US" altLang="ko-KR" sz="1400" b="1" dirty="0">
                <a:latin typeface="+mn-ea"/>
              </a:rPr>
              <a:t>XML </a:t>
            </a:r>
            <a:r>
              <a:rPr lang="ko-KR" altLang="en-US" sz="1400" b="1" dirty="0">
                <a:latin typeface="+mn-ea"/>
              </a:rPr>
              <a:t>파일 이름으로 지정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[8/12]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7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7</a:t>
            </a:r>
            <a:r>
              <a:rPr lang="ko-KR" altLang="en-US" sz="1600" b="1" dirty="0"/>
              <a:t>개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입력될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문자열을 저장할 문자열 변수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계산 결과를 저장할 정수 변수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8" y="3488500"/>
            <a:ext cx="5761949" cy="28291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[9/12]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/>
              <a:t>에디트텍스트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개를 변수에 대입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버튼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더하기</a:t>
            </a:r>
            <a:r>
              <a:rPr lang="en-US" altLang="ko-KR" sz="1600" b="1" dirty="0"/>
              <a:t>) 1</a:t>
            </a:r>
            <a:r>
              <a:rPr lang="ko-KR" altLang="en-US" sz="1600" b="1" dirty="0"/>
              <a:t>개를 변수에 대입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/>
              <a:t>텍스트뷰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개를 변수에 대입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5" y="3526028"/>
            <a:ext cx="6208798" cy="28081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[10/12]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버튼에 터치 이벤트 </a:t>
            </a:r>
            <a:r>
              <a:rPr lang="ko-KR" altLang="en-US" sz="1600" b="1" dirty="0" err="1"/>
              <a:t>리스너</a:t>
            </a:r>
            <a:r>
              <a:rPr lang="ko-KR" altLang="en-US" sz="1600" b="1" dirty="0"/>
              <a:t> 정의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터치 시에 동작하는 내용을 </a:t>
            </a:r>
            <a:r>
              <a:rPr lang="en-US" altLang="ko-KR" sz="1600" b="1" dirty="0" err="1"/>
              <a:t>onTouch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안에 코딩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07" y="3168733"/>
            <a:ext cx="6886575" cy="2895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[11/12]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빼기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곱하기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나누기 코드 추가 후 완성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2" y="2827124"/>
            <a:ext cx="3468168" cy="319624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05215" y="2827124"/>
            <a:ext cx="3474213" cy="3753970"/>
            <a:chOff x="5015756" y="2753708"/>
            <a:chExt cx="3978915" cy="452208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56" y="2753708"/>
              <a:ext cx="3978915" cy="198945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756" y="4743166"/>
              <a:ext cx="3971992" cy="2532626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4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[12/12]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9" y="1214274"/>
            <a:ext cx="8162727" cy="46865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3" y="1431581"/>
            <a:ext cx="2220010" cy="38818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49" y="1214274"/>
            <a:ext cx="4856963" cy="226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컴파운드버튼</a:t>
            </a:r>
            <a:r>
              <a:rPr lang="en-US" altLang="ko-KR" sz="2400" dirty="0"/>
              <a:t>[1/4]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컴파운드버튼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Button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클래스의 하위 클래스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체크박스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라디오버튼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토글버튼의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상위 클래스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07" y="2779776"/>
            <a:ext cx="8267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컴파운드버튼</a:t>
            </a:r>
            <a:r>
              <a:rPr lang="en-US" altLang="ko-KR" sz="2400" dirty="0"/>
              <a:t>[2/4]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380647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체크박스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2" y="1842687"/>
            <a:ext cx="5666467" cy="261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58" y="4542870"/>
            <a:ext cx="5627434" cy="212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0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컴파운드버튼</a:t>
            </a:r>
            <a:r>
              <a:rPr lang="en-US" altLang="ko-KR" sz="2400" dirty="0"/>
              <a:t>[3/4]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스위치와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스위치와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토글버튼은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모양만 조금 다를 뿐 용도는 거의 동일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2340471"/>
            <a:ext cx="8191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34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컴파운드버튼</a:t>
            </a:r>
            <a:r>
              <a:rPr lang="en-US" altLang="ko-KR" sz="2400" dirty="0"/>
              <a:t>[4/4]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라디오버튼과 라디오그룹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라디오버튼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개 중 하나만 선택해야 하는 경우에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라디오그룹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라디오버튼만 여러 개 나열하면 클릭하는 것마다 모두 중복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선택이 되므로 라디오그룹과 함께 사용해야 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3018663"/>
            <a:ext cx="82200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11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[1/11]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(Image View)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그림을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출력하는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그림이 필요하거나 화면을 화려하게 구성할 때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이미지뷰에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보여줄 그림 파일은 프로젝트의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[res]-[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있어야 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9" y="2948964"/>
            <a:ext cx="81629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4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[6/6]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[Project Tree]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‘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HelloAndroid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프로젝트가 추가됨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45" y="2364805"/>
            <a:ext cx="5557562" cy="42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[2/11]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및 이미지버튼의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이미지의 경로를 나타냄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maxHeight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maxWidth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이미지의 크기를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scaleType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이미지의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 방식 지정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183" y="2080467"/>
            <a:ext cx="3258967" cy="44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4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[3/11]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이미지뷰와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이미지버튼의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50" y="1850264"/>
            <a:ext cx="7273636" cy="43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15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[4/11]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/>
              <a:t>안드로이드</a:t>
            </a:r>
            <a:r>
              <a:rPr lang="ko-KR" altLang="en-US" b="1" dirty="0"/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Project4_2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com.cookandroid.project4_2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6" y="2161452"/>
            <a:ext cx="2291303" cy="37458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55" y="5983159"/>
            <a:ext cx="1088571" cy="160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98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[5/11]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198141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프로젝트의 </a:t>
            </a:r>
            <a:r>
              <a:rPr lang="en-US" altLang="ko-KR" sz="1600" b="1" dirty="0"/>
              <a:t>[res]-[</a:t>
            </a:r>
            <a:r>
              <a:rPr lang="en-US" altLang="ko-KR" sz="1600" b="1" dirty="0" err="1"/>
              <a:t>drawable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에 강아지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고양이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토끼 그림 파일을 미리 복사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70" y="2644546"/>
            <a:ext cx="5996957" cy="41220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3324225"/>
            <a:ext cx="1714500" cy="209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0" y="6487126"/>
            <a:ext cx="17145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693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[6/11]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및 디자인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400" b="1" dirty="0" err="1"/>
              <a:t>TextView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CheckBox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TextView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</a:t>
            </a:r>
            <a:r>
              <a:rPr lang="en-US" altLang="ko-KR" sz="1400" b="1" dirty="0" err="1"/>
              <a:t>RadioGroup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RadioButton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각각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Button, </a:t>
            </a:r>
            <a:r>
              <a:rPr lang="en-US" altLang="ko-KR" sz="1400" b="1" dirty="0" err="1"/>
              <a:t>ImageView</a:t>
            </a:r>
            <a:r>
              <a:rPr lang="ko-KR" altLang="en-US" sz="1400" b="1" dirty="0"/>
              <a:t>의 차례로 만듦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레이아웃에 </a:t>
            </a:r>
            <a:r>
              <a:rPr lang="en-US" altLang="ko-KR" sz="1400" b="1" dirty="0"/>
              <a:t>padding</a:t>
            </a:r>
            <a:r>
              <a:rPr lang="ko-KR" altLang="en-US" sz="1400" b="1" dirty="0"/>
              <a:t>을 적절히 지정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맨 위의 </a:t>
            </a:r>
            <a:r>
              <a:rPr lang="en-US" altLang="ko-KR" sz="1400" b="1" dirty="0" err="1"/>
              <a:t>TextView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CheckBox</a:t>
            </a:r>
            <a:r>
              <a:rPr lang="ko-KR" altLang="en-US" sz="1400" b="1" dirty="0"/>
              <a:t>를 제외하고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</a:t>
            </a:r>
            <a:r>
              <a:rPr lang="ko-KR" altLang="en-US" sz="1400" b="1" dirty="0"/>
              <a:t>나머지 </a:t>
            </a:r>
            <a:r>
              <a:rPr lang="ko-KR" altLang="en-US" sz="1400" b="1" dirty="0" err="1"/>
              <a:t>위젯은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visibility </a:t>
            </a:r>
            <a:r>
              <a:rPr lang="ko-KR" altLang="en-US" sz="1400" b="1" dirty="0"/>
              <a:t>속성을 </a:t>
            </a:r>
            <a:r>
              <a:rPr lang="en-US" altLang="ko-KR" sz="1400" b="1" dirty="0"/>
              <a:t>invisible</a:t>
            </a:r>
          </a:p>
          <a:p>
            <a:pPr marL="539750" lvl="2" indent="0">
              <a:buNone/>
            </a:pPr>
            <a:r>
              <a:rPr lang="ko-KR" altLang="en-US" sz="1400" b="1" dirty="0"/>
              <a:t>      </a:t>
            </a:r>
            <a:r>
              <a:rPr lang="ko-KR" altLang="en-US" sz="1400" b="1" dirty="0" err="1"/>
              <a:t>로</a:t>
            </a:r>
            <a:r>
              <a:rPr lang="ko-KR" altLang="en-US" sz="1400" b="1" dirty="0"/>
              <a:t> 지정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위에서부터 </a:t>
            </a:r>
            <a:r>
              <a:rPr lang="en-US" altLang="ko-KR" sz="1400" b="1" dirty="0"/>
              <a:t>Text1, </a:t>
            </a:r>
            <a:r>
              <a:rPr lang="en-US" altLang="ko-KR" sz="1400" b="1" dirty="0" err="1"/>
              <a:t>ChkAgree</a:t>
            </a:r>
            <a:r>
              <a:rPr lang="en-US" altLang="ko-KR" sz="1400" b="1" dirty="0"/>
              <a:t>,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Text2, Rgroup1, </a:t>
            </a:r>
            <a:r>
              <a:rPr lang="en-US" altLang="ko-KR" sz="1400" b="1" dirty="0" err="1"/>
              <a:t>RdoDog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RdoCat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</a:t>
            </a:r>
            <a:r>
              <a:rPr lang="en-US" altLang="ko-KR" sz="1400" b="1" dirty="0" err="1"/>
              <a:t>RdoRabbit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BtnOK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ImgPet</a:t>
            </a:r>
            <a:r>
              <a:rPr lang="ko-KR" altLang="en-US" sz="1400" b="1" dirty="0"/>
              <a:t>으로 함</a:t>
            </a:r>
            <a:endParaRPr lang="en-US" altLang="ko-KR" sz="14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655127" y="2380765"/>
            <a:ext cx="4163742" cy="3853779"/>
            <a:chOff x="590550" y="1440437"/>
            <a:chExt cx="7969981" cy="77150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56" y="5374017"/>
              <a:ext cx="7953375" cy="37814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50" y="1440437"/>
              <a:ext cx="7962900" cy="414337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617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[7/11]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대응할 </a:t>
            </a: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</a:t>
            </a:r>
            <a:r>
              <a:rPr lang="en-US" altLang="ko-KR" sz="1600" b="1" dirty="0"/>
              <a:t>9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6" y="2831618"/>
            <a:ext cx="6792685" cy="35545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84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[8/11]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위젯을</a:t>
            </a:r>
            <a:r>
              <a:rPr lang="ko-KR" altLang="en-US" sz="1600" b="1" dirty="0"/>
              <a:t> 변수에 대입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41" y="2748402"/>
            <a:ext cx="5225738" cy="36523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28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[9/11]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시작함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체크박스를 체크</a:t>
            </a:r>
            <a:r>
              <a:rPr lang="en-US" altLang="ko-KR" sz="1600" b="1" dirty="0"/>
              <a:t>/</a:t>
            </a:r>
            <a:r>
              <a:rPr lang="ko-KR" altLang="en-US" sz="1600" b="1" dirty="0" err="1"/>
              <a:t>언체크할</a:t>
            </a:r>
            <a:r>
              <a:rPr lang="ko-KR" altLang="en-US" sz="1600" b="1" dirty="0"/>
              <a:t> 때 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내부에 정의</a:t>
            </a:r>
            <a:endParaRPr lang="en-US" altLang="ko-KR" sz="1600" b="1" dirty="0"/>
          </a:p>
        </p:txBody>
      </p:sp>
      <p:pic>
        <p:nvPicPr>
          <p:cNvPr id="5" name="Picture 4" descr="스크린샷 2017-02-26 오후 3.02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17" y="2905161"/>
            <a:ext cx="4880809" cy="2879326"/>
          </a:xfrm>
          <a:prstGeom prst="rect">
            <a:avLst/>
          </a:prstGeom>
        </p:spPr>
      </p:pic>
      <p:pic>
        <p:nvPicPr>
          <p:cNvPr id="11" name="Picture 10" descr="스크린샷 2017-02-26 오후 3.02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" t="12812" r="-1"/>
          <a:stretch/>
        </p:blipFill>
        <p:spPr>
          <a:xfrm>
            <a:off x="944879" y="5730240"/>
            <a:ext cx="4842933" cy="8801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164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[10/11]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Java </a:t>
            </a:r>
            <a:r>
              <a:rPr lang="ko-KR" altLang="en-US" b="1" dirty="0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선택 완료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를 클릭하면 동작하는 </a:t>
            </a:r>
            <a:r>
              <a:rPr lang="ko-KR" altLang="en-US" sz="1600" b="1" dirty="0" err="1"/>
              <a:t>리스너를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onCreate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내부에 정의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5" y="2847747"/>
            <a:ext cx="5040704" cy="35901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1237700"/>
            <a:ext cx="81819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96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05.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레이아웃 익히기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90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화면을 가상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AVD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동일하게 설정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7" y="2443936"/>
            <a:ext cx="6771409" cy="36887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레이아웃의 개념을 이해한다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화면을 다양한 레이아웃으로 구성한다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/>
              <a:t>Java </a:t>
            </a:r>
            <a:r>
              <a:rPr lang="ko-KR" altLang="en-US" sz="2400" b="1" dirty="0"/>
              <a:t>코드만으로 화면을 작성해본다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08821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레이아웃의 개요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리니어레이아웃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기타 레이아웃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2134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레이아웃 개요 ▶</a:t>
            </a:r>
            <a:r>
              <a:rPr lang="ko-KR" altLang="en-US" sz="2400" dirty="0"/>
              <a:t> 레이아웃 기본 개념</a:t>
            </a:r>
            <a:r>
              <a:rPr lang="en-US" altLang="ko-KR" sz="2400" dirty="0"/>
              <a:t>[1/2]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레이아웃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ViewGroup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클래스로부터 상속받으며 내부에 무엇을 담는 용도로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중에서 가장 많이 사용되는 것은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935480"/>
            <a:ext cx="8181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20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레이아웃 개요 ▶</a:t>
            </a:r>
            <a:r>
              <a:rPr lang="ko-KR" altLang="en-US" sz="2400" dirty="0"/>
              <a:t> 레이아웃 기본 개념</a:t>
            </a:r>
            <a:r>
              <a:rPr lang="en-US" altLang="ko-KR" sz="2400" dirty="0"/>
              <a:t>[2/2]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레이아웃에서 자주 사용되는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orientation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수직 또는 수평 방향을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gravity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정렬 방향을 좌측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우측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중앙으로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padding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여백을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layout_weight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레이아웃이 전체 화면에서 차지하는 공간의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가중값을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설정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		     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여러 개의 레이아웃이 중복될 때 주로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baselineAligned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 안에 배치할 위젯을 보기 좋게 정렬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4842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레이아웃 개요 ▶</a:t>
            </a:r>
            <a:r>
              <a:rPr lang="ko-KR" altLang="en-US" sz="2400" dirty="0"/>
              <a:t> 레이아웃의 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레이아웃의 종류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: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왼쪽 위부터 아래쪽 또는 오른쪽으로 차례로 배치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자신이 속한 레이아웃의 상하좌우의 위치를 지정하여 배치  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테이블레이아웃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행과 열의 개수를 지정한 테이블 형태로 배열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테이블레이아웃과 비슷하지만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행 또는 열을 확장하여 다양하게 배치할 때 더 편리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프레임레이아웃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왼쪽 위에 일률적으로 겹쳐서 배치하여 중복해서 보이는 효과를 냄 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" y="2001393"/>
            <a:ext cx="68199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082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[1/7]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리니어레이아웃의 가장 기본적인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리니어레이아웃 안에 포함될 위젯의 배치를 수직방향으로 쌓음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수평 방향으로 쌓겠다는 의미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7" y="3241279"/>
            <a:ext cx="7952796" cy="30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2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[2/7]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vertical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값인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2013073"/>
            <a:ext cx="7202013" cy="43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38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[3/7]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orientation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속성이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horizontal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값인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049458"/>
            <a:ext cx="8201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84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[4/7]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gravity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gravity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레이아웃 안의 위젯을 어디에 배치할 것인지를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148"/>
            <a:ext cx="8191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74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[5/7]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layout_gravity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layout_gravity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는 자신의 위치를 부모의 어디쯤에 위치시킬지를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2469231"/>
            <a:ext cx="7871732" cy="39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b="1" dirty="0"/>
              <a:t>‘Text’</a:t>
            </a:r>
            <a:r>
              <a:rPr lang="ko-KR" altLang="en-US" b="1" dirty="0"/>
              <a:t>를 클릭해서 </a:t>
            </a:r>
            <a:r>
              <a:rPr lang="en-US" b="1" dirty="0" err="1"/>
              <a:t>android.support.constraint.ConstraintLayout</a:t>
            </a:r>
            <a:r>
              <a:rPr lang="ko-KR" altLang="en-US" b="1" dirty="0"/>
              <a:t>을 </a:t>
            </a:r>
            <a:r>
              <a:rPr lang="en-US" b="1" dirty="0" err="1"/>
              <a:t>RelativeLayout</a:t>
            </a:r>
            <a:r>
              <a:rPr lang="ko-KR" altLang="en-US" b="1" dirty="0"/>
              <a:t>으로 변경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23" y="2724815"/>
            <a:ext cx="69532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564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[6/7]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56491"/>
            <a:ext cx="8272652" cy="38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688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기본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[7/7]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baselineAligned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baselineAligned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크기가 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보기 좋게 정렬함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값을 가질 수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" y="2831542"/>
            <a:ext cx="4324103" cy="349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5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890720"/>
            <a:ext cx="8239125" cy="471487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중복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리니어레이아웃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형태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36" y="2300296"/>
            <a:ext cx="23907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63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layout_weight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리니어레이아웃을 여러 개 사용할 경우 각 레이아웃의 크기를 지정할 때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0552" y="2422568"/>
            <a:ext cx="3870118" cy="3855402"/>
            <a:chOff x="476250" y="2376487"/>
            <a:chExt cx="8210550" cy="64865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2376487"/>
              <a:ext cx="8191500" cy="21050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4481512"/>
              <a:ext cx="8210550" cy="438150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75" y="2458194"/>
            <a:ext cx="3863359" cy="23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2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[3/5]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로 변경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8" y="2045524"/>
            <a:ext cx="6124080" cy="43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02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[4/5]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로 지정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11020" y="2011650"/>
            <a:ext cx="6300419" cy="4312789"/>
            <a:chOff x="466694" y="2214562"/>
            <a:chExt cx="8210550" cy="67845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" y="2214562"/>
              <a:ext cx="8201025" cy="24288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94" y="4484218"/>
              <a:ext cx="8210550" cy="451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3362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 </a:t>
            </a:r>
            <a:r>
              <a:rPr lang="ko-KR" altLang="en-US" sz="2400" dirty="0"/>
              <a:t>중복 </a:t>
            </a:r>
            <a:r>
              <a:rPr lang="ko-KR" altLang="en-US" sz="2400" dirty="0" err="1"/>
              <a:t>리니어레이아웃</a:t>
            </a:r>
            <a:r>
              <a:rPr lang="ko-KR" altLang="en-US" sz="2400" dirty="0"/>
              <a:t> 형태</a:t>
            </a:r>
            <a:r>
              <a:rPr lang="en-US" altLang="ko-KR" sz="2400" dirty="0"/>
              <a:t>[5/5]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14437"/>
            <a:ext cx="77057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284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화면 만들기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 동작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4" y="1941812"/>
            <a:ext cx="6161551" cy="41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373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[1/6]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상대 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렐러티브레이아웃은 레이아웃 내부에 포함된 위젯을 상대적인 위치로 배치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렐러티브레이아웃의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상하좌우에 배치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45" y="3310428"/>
            <a:ext cx="5637068" cy="32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24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[2/6]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920869"/>
            <a:ext cx="5360765" cy="47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57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3</a:t>
            </a:r>
            <a:r>
              <a:rPr lang="en-US" altLang="ko-KR" sz="2400" dirty="0"/>
              <a:t>/</a:t>
            </a:r>
            <a:r>
              <a:rPr lang="ko-KR" altLang="ko-KR" sz="2400" dirty="0"/>
              <a:t>5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왼쪽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[Widgets]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몇 개를 오른쪽에 옮김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    오른쪽 위의 확대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축소 아이콘으로 화면 크기 조절 가능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72" y="2738099"/>
            <a:ext cx="4675909" cy="36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19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6" y="2599413"/>
            <a:ext cx="7267575" cy="3905250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[3/6]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상대 위치에 배치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각 속성의 값은 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지정하면 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@+id/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기준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아이디”와 같은 형식으로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3403" y="5390360"/>
            <a:ext cx="2516747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n-ea"/>
              </a:rPr>
              <a:t>간략하게 표현하기 위해 </a:t>
            </a:r>
            <a:endParaRPr lang="en-US" altLang="ko-KR" sz="1400" b="1" dirty="0">
              <a:latin typeface="+mn-ea"/>
            </a:endParaRPr>
          </a:p>
          <a:p>
            <a:r>
              <a:rPr lang="ko-KR" altLang="en-US" sz="1400" b="1" dirty="0">
                <a:latin typeface="+mn-ea"/>
              </a:rPr>
              <a:t>속성 이름의 </a:t>
            </a:r>
            <a:r>
              <a:rPr lang="en-US" altLang="ko-KR" sz="1400" b="1" dirty="0">
                <a:latin typeface="+mn-ea"/>
              </a:rPr>
              <a:t>layout_</a:t>
            </a:r>
            <a:r>
              <a:rPr lang="ko-KR" altLang="en-US" sz="1400" b="1" dirty="0">
                <a:latin typeface="+mn-ea"/>
              </a:rPr>
              <a:t>은 생략</a:t>
            </a:r>
            <a:endParaRPr lang="en-US" altLang="ko-KR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45357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[4/6]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렐러티브레이아웃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안에서 다른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특정한 곳 배치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25780" y="2033264"/>
            <a:ext cx="4702628" cy="4306665"/>
            <a:chOff x="466725" y="2498919"/>
            <a:chExt cx="7953375" cy="8450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98" y="2498919"/>
              <a:ext cx="7894376" cy="229871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4624387"/>
              <a:ext cx="7953375" cy="632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9684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[5/6]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여러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위젯에서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상대 위치를 지정한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7" y="1985763"/>
            <a:ext cx="5184507" cy="44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981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렐러티브레이아웃</a:t>
            </a:r>
            <a:r>
              <a:rPr lang="en-US" altLang="ko-KR" sz="2400" dirty="0"/>
              <a:t>[6/6]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24597"/>
            <a:ext cx="8258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5063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[1/8]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테이블레이아웃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TableLayout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표 형태로 배치할 때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함께 사용되는데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개수가 바로 행의 개수가 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열의 개수는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안에 포함된 위젯의 수로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27" y="3152989"/>
            <a:ext cx="3865104" cy="351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320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[2/8]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테이블레이아웃의 속성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layout_column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지정된 열에 현재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표시하라는 의미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stretchColumns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지정된 열의 폭을 늘리라는 의미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stretchColumns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=“*”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각 셀을 같은 크기로 확장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전체 화면이 꽉 차는 효과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6031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[3/8]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테이블레이아웃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0" y="1981807"/>
            <a:ext cx="5429957" cy="44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06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[4/8]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테이블레이아웃을 활용하여 숫자 버튼까지 있는 계산기를 만들어보자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안드로이드 프로젝트 생성 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프로젝트 이름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Project5_2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패키지 이름 </a:t>
            </a:r>
            <a:r>
              <a:rPr lang="en-US" altLang="ko-KR" sz="1400" b="1" dirty="0"/>
              <a:t>: com.cookandroid.project5_2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400" b="1" dirty="0" err="1"/>
              <a:t>TableLayout</a:t>
            </a:r>
            <a:r>
              <a:rPr lang="en-US" altLang="ko-KR" sz="1400" b="1" dirty="0"/>
              <a:t> 1</a:t>
            </a:r>
            <a:r>
              <a:rPr lang="ko-KR" altLang="en-US" sz="1400" b="1" dirty="0"/>
              <a:t>개와 </a:t>
            </a:r>
            <a:r>
              <a:rPr lang="en-US" altLang="ko-KR" sz="1400" b="1" dirty="0" err="1"/>
              <a:t>TableRow</a:t>
            </a:r>
            <a:r>
              <a:rPr lang="en-US" altLang="ko-KR" sz="1400" b="1" dirty="0"/>
              <a:t> 9</a:t>
            </a:r>
            <a:r>
              <a:rPr lang="ko-KR" altLang="en-US" sz="1400" b="1" dirty="0"/>
              <a:t>개로 구성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 err="1"/>
              <a:t>에디트텍스트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숫자 버튼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연산 버튼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텍스트뷰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개를 생성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연산 버튼 </a:t>
            </a:r>
            <a:r>
              <a:rPr lang="ko-KR" altLang="en-US" sz="1400" b="1" dirty="0" err="1"/>
              <a:t>위젯에는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layout_margin</a:t>
            </a:r>
            <a:r>
              <a:rPr lang="ko-KR" altLang="en-US" sz="1400" b="1" dirty="0"/>
              <a:t>을 적절히 지정</a:t>
            </a:r>
            <a:endParaRPr lang="en-US" altLang="ko-KR" sz="14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결과를 보여줄 </a:t>
            </a:r>
            <a:r>
              <a:rPr lang="en-US" altLang="ko-KR" sz="1400" b="1" dirty="0" err="1"/>
              <a:t>TextView</a:t>
            </a:r>
            <a:r>
              <a:rPr lang="ko-KR" altLang="en-US" sz="1400" b="1" dirty="0"/>
              <a:t>는 색상을 빨간색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글자 크기는 </a:t>
            </a:r>
            <a:r>
              <a:rPr lang="en-US" altLang="ko-KR" sz="1400" b="1" dirty="0"/>
              <a:t>20dp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400" b="1" dirty="0"/>
              <a:t>각 </a:t>
            </a:r>
            <a:r>
              <a:rPr lang="ko-KR" altLang="en-US" sz="1400" b="1" dirty="0" err="1"/>
              <a:t>위젯의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는 위에서부터 </a:t>
            </a:r>
            <a:r>
              <a:rPr lang="en-US" altLang="ko-KR" sz="1400" b="1" dirty="0"/>
              <a:t>Edit1, Edit2, BtnNum0~9, </a:t>
            </a:r>
            <a:r>
              <a:rPr lang="en-US" altLang="ko-KR" sz="1400" b="1" dirty="0" err="1"/>
              <a:t>BtnAdd</a:t>
            </a:r>
            <a:r>
              <a:rPr lang="en-US" altLang="ko-KR" sz="1400" b="1" dirty="0"/>
              <a:t>, </a:t>
            </a:r>
          </a:p>
          <a:p>
            <a:pPr marL="539750" lvl="2" indent="0">
              <a:buNone/>
            </a:pPr>
            <a:r>
              <a:rPr lang="en-US" altLang="ko-KR" sz="1400" b="1" dirty="0"/>
              <a:t>      </a:t>
            </a:r>
            <a:r>
              <a:rPr lang="en-US" altLang="ko-KR" sz="1400" b="1" dirty="0" err="1"/>
              <a:t>BtnSub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BtnMul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BtnDiv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TextResult</a:t>
            </a:r>
            <a:endParaRPr lang="en-US" altLang="ko-KR" sz="1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042" y="2640812"/>
            <a:ext cx="2180952" cy="35714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4" y="6275232"/>
            <a:ext cx="2180952" cy="1523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213040"/>
            <a:ext cx="819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49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[5/8]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93" y="2692059"/>
            <a:ext cx="4143855" cy="29835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0" y="2457781"/>
            <a:ext cx="4143856" cy="31849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213040"/>
            <a:ext cx="819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36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[6/8]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전역변수 선언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숫자 버튼을 제외한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 위젯에 대응할 위젯 변수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입력될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 문자열을 저장할 문자열 변수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계산 결과를 저장할 정수 변수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 숫자 버튼을 저장할 버튼 배열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개 버튼의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를 저장할 정수형 배열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증가값으로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사용할 정수 변수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00" y="3415775"/>
            <a:ext cx="4409798" cy="31037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13040"/>
            <a:ext cx="819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2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4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왼쪽 아래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[Text]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탭을 클릭하면 화면에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코드가 표시됨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3" y="2410055"/>
            <a:ext cx="5738615" cy="36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706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[7/8]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숫자 버튼이 없다고 가정하고 연산 버튼을 터치했을 때의 내용을 코딩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2" y="2792554"/>
            <a:ext cx="3849461" cy="3637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13040"/>
            <a:ext cx="819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270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테이블레이아웃</a:t>
            </a:r>
            <a:r>
              <a:rPr lang="en-US" altLang="ko-KR" sz="2400" dirty="0"/>
              <a:t>[8/8]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코드 작성 및 수정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숫자 버튼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개를 배열 변수에 대입한 후에 각 버튼의 클릭 이벤트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리스너를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만듦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1" y="2789670"/>
            <a:ext cx="3439711" cy="36294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13040"/>
            <a:ext cx="8191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431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그리드레이아웃</a:t>
            </a:r>
            <a:r>
              <a:rPr lang="en-US" altLang="ko-KR" sz="2400" dirty="0"/>
              <a:t>[1/4]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테이블레이아웃처럼 위젯을 표 형태로 배치할 때 사용하지만 좀 더 직관적임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 4.0(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아이스크림 샌드위치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API 14)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부터 지원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95" y="2775153"/>
            <a:ext cx="3806587" cy="3590019"/>
          </a:xfrm>
          <a:prstGeom prst="rect">
            <a:avLst/>
          </a:prstGeom>
        </p:spPr>
      </p:pic>
      <p:pic>
        <p:nvPicPr>
          <p:cNvPr id="2" name="Picture 1" descr="스크린샷 2017-02-26 오후 3.42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9" y="2881794"/>
            <a:ext cx="2012722" cy="36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30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그리드레이아웃</a:t>
            </a:r>
            <a:r>
              <a:rPr lang="en-US" altLang="ko-KR" sz="2400" dirty="0"/>
              <a:t>[2/4]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GridLayout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자체에 자주 사용되는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rowCount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행 개수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columnCount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열의 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Orientation 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그리드를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수평 방향을 우선할지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수직 방향을 우선할지를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안에 포함될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자주 사용되는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Layout_row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자신이 위치할 행 번호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Layout_column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자신이 위치할 열 번호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번부터 시작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Layout_rowSpan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행을 지정된 수만큼 확장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layout_columnSpan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열을 지정된 수만큼 확장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layout_gravity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fill,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fill_vertical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fill_horizontal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등으로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06450" lvl="3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       	        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행 또는 열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확장시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확장된 셀에 꽉 채우는 효과를 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5862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그리드레이아웃</a:t>
            </a:r>
            <a:r>
              <a:rPr lang="en-US" altLang="ko-KR" sz="2400" dirty="0"/>
              <a:t>[3/4]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9087718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그리드레이아웃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8" y="1995387"/>
            <a:ext cx="4680479" cy="44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26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그리드레이아웃</a:t>
            </a:r>
            <a:r>
              <a:rPr lang="en-US" altLang="ko-KR" sz="2400" dirty="0"/>
              <a:t>[4/4]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144925"/>
            <a:ext cx="7629946" cy="515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0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프레임레이아웃</a:t>
            </a:r>
            <a:r>
              <a:rPr lang="en-US" altLang="ko-KR" sz="2400" dirty="0"/>
              <a:t>[1/3]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프레임레이아웃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FrameLayout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단순히 레이아웃 내의 위젯을 왼쪽 상단부터 겹쳐서 출력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프레임레이아웃 자체로 사용하기보다는 탭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등과 혼용해서 사용할 때 유용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8" y="2845237"/>
            <a:ext cx="4991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20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프레임레이아웃</a:t>
            </a:r>
            <a:r>
              <a:rPr lang="en-US" altLang="ko-KR" sz="2400" dirty="0"/>
              <a:t>[2/3]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프레임레이아웃의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foreground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프레임레이아웃의 전경 이미지를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foregroundGravity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전경 이미지의 위치를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73565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</a:t>
            </a:r>
            <a:r>
              <a:rPr lang="ko-KR" altLang="en-US" sz="2400" dirty="0"/>
              <a:t> 프레임레이아웃</a:t>
            </a:r>
            <a:r>
              <a:rPr lang="en-US" altLang="ko-KR" sz="2400" dirty="0"/>
              <a:t>[3/3]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프레임레이아웃의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60" y="1987108"/>
            <a:ext cx="7468547" cy="37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88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화면 디자인 및 편집</a:t>
            </a:r>
            <a:r>
              <a:rPr lang="en-US" altLang="ko-KR" sz="2400" dirty="0"/>
              <a:t>[</a:t>
            </a:r>
            <a:r>
              <a:rPr lang="ko-KR" altLang="ko-KR" sz="2400" dirty="0"/>
              <a:t>5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[Design]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클릭하면 삭제한 코드가 화면에도 삭제되어 있음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왼쪽 상단의 저장 아이콘을 클릭하거나 메뉴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[File]–[Save All]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을 클릭하여 저장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40" y="2864421"/>
            <a:ext cx="4794704" cy="3636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4" y="6150585"/>
            <a:ext cx="20097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9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 작성 및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Project Tree</a:t>
            </a:r>
            <a:r>
              <a:rPr lang="ko-KR" altLang="en-US" b="1" dirty="0"/>
              <a:t>의 </a:t>
            </a:r>
            <a:r>
              <a:rPr lang="en-US" altLang="ko-KR" b="1" dirty="0"/>
              <a:t>[java]-[</a:t>
            </a:r>
            <a:r>
              <a:rPr lang="en-US" altLang="ko-KR" b="1" dirty="0" err="1"/>
              <a:t>com.cookandroid.helloandroid</a:t>
            </a:r>
            <a:r>
              <a:rPr lang="en-US" altLang="ko-KR" b="1" dirty="0"/>
              <a:t>]-[</a:t>
            </a:r>
            <a:r>
              <a:rPr lang="en-US" altLang="ko-KR" b="1" dirty="0" err="1"/>
              <a:t>MainActivity</a:t>
            </a:r>
            <a:r>
              <a:rPr lang="en-US" altLang="ko-KR" b="1" dirty="0"/>
              <a:t>]</a:t>
            </a:r>
            <a:r>
              <a:rPr lang="ko-KR" altLang="en-US" b="1" dirty="0"/>
              <a:t> 선택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25" y="2360066"/>
            <a:ext cx="6624205" cy="38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93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[1/4]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메뉴의 </a:t>
            </a:r>
            <a:r>
              <a:rPr lang="en-US" altLang="ko-KR" b="1" dirty="0"/>
              <a:t>[Run As]-[Run ‘app’]</a:t>
            </a:r>
            <a:r>
              <a:rPr lang="ko-KR" altLang="en-US" b="1" dirty="0"/>
              <a:t>을 선택하거나 </a:t>
            </a:r>
            <a:r>
              <a:rPr lang="en-US" altLang="ko-KR" b="1" dirty="0"/>
              <a:t>[Run ‘app’] </a:t>
            </a:r>
            <a:r>
              <a:rPr lang="ko-KR" altLang="en-US" b="1" dirty="0"/>
              <a:t>아이콘을 클릭</a:t>
            </a: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0" y="2376015"/>
            <a:ext cx="6641523" cy="31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62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[2/4]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[Choose Device] </a:t>
            </a:r>
            <a:r>
              <a:rPr lang="ko-KR" altLang="en-US" b="1" dirty="0"/>
              <a:t>장치에서 실행할 </a:t>
            </a:r>
            <a:r>
              <a:rPr lang="ko-KR" altLang="en-US" b="1" dirty="0" err="1"/>
              <a:t>안드로이드</a:t>
            </a:r>
            <a:r>
              <a:rPr lang="ko-KR" altLang="en-US" b="1" dirty="0"/>
              <a:t> 기기나 </a:t>
            </a:r>
            <a:r>
              <a:rPr lang="en-US" altLang="ko-KR" b="1" dirty="0"/>
              <a:t>AVD</a:t>
            </a:r>
            <a:r>
              <a:rPr lang="ko-KR" altLang="en-US" b="1" dirty="0"/>
              <a:t>를 선택 </a:t>
            </a: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60" y="2490898"/>
            <a:ext cx="46958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02.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만드는 </a:t>
            </a:r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애플리케이션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[3/4]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AVD</a:t>
            </a:r>
            <a:r>
              <a:rPr lang="ko-KR" altLang="en-US" b="1" dirty="0"/>
              <a:t>가 부팅된 후 실행 결과 화면이 나타남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2421096"/>
            <a:ext cx="2318632" cy="40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8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실행</a:t>
            </a:r>
            <a:r>
              <a:rPr lang="en-US" altLang="ko-KR" sz="2400" dirty="0"/>
              <a:t>,</a:t>
            </a:r>
            <a:r>
              <a:rPr lang="ko-KR" altLang="en-US" sz="2400" dirty="0"/>
              <a:t> 확인</a:t>
            </a:r>
            <a:r>
              <a:rPr lang="en-US" altLang="ko-KR" sz="2400" dirty="0"/>
              <a:t>[4/4]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/>
              <a:t>AVD</a:t>
            </a:r>
            <a:r>
              <a:rPr lang="ko-KR" altLang="en-US" b="1" dirty="0"/>
              <a:t>의 초기화면으로 돌아가려면 돌아가기</a:t>
            </a:r>
            <a:r>
              <a:rPr lang="en-US" altLang="ko-KR" b="1" dirty="0"/>
              <a:t>(Back) </a:t>
            </a:r>
            <a:r>
              <a:rPr lang="ko-KR" altLang="en-US" b="1" dirty="0"/>
              <a:t>버튼이나 </a:t>
            </a:r>
            <a:r>
              <a:rPr lang="en-US" altLang="ko-KR" b="1" dirty="0"/>
              <a:t>[ESC]</a:t>
            </a:r>
            <a:r>
              <a:rPr lang="ko-KR" altLang="en-US" b="1" dirty="0"/>
              <a:t>를 누름</a:t>
            </a:r>
            <a:endParaRPr lang="en-US" altLang="ko-KR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01" y="2627786"/>
            <a:ext cx="1775114" cy="36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5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33" y="1154170"/>
            <a:ext cx="6208568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</a:t>
            </a:r>
            <a:endParaRPr lang="ko-KR" altLang="en-US" sz="2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300038" y="1285815"/>
            <a:ext cx="5220502" cy="5476935"/>
            <a:chOff x="1119187" y="785812"/>
            <a:chExt cx="6948488" cy="72898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187" y="785812"/>
              <a:ext cx="6905625" cy="52863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25" y="5970587"/>
              <a:ext cx="6915150" cy="210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50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1243569"/>
            <a:ext cx="5076825" cy="507682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AVD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명칭과 사용법 ▶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명칭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1" y="5150843"/>
            <a:ext cx="6076950" cy="11695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돌아가기</a:t>
            </a:r>
            <a:r>
              <a:rPr lang="en-US" altLang="ko-KR" sz="1400" b="1" dirty="0">
                <a:latin typeface="+mn-ea"/>
              </a:rPr>
              <a:t>(Back) </a:t>
            </a:r>
            <a:r>
              <a:rPr lang="ko-KR" altLang="en-US" sz="1400" b="1" dirty="0">
                <a:latin typeface="+mn-ea"/>
              </a:rPr>
              <a:t>버튼</a:t>
            </a:r>
            <a:r>
              <a:rPr lang="en-US" altLang="ko-KR" sz="1400" b="1" dirty="0">
                <a:latin typeface="+mn-ea"/>
              </a:rPr>
              <a:t> : </a:t>
            </a:r>
            <a:r>
              <a:rPr lang="ko-KR" altLang="en-US" sz="1400" b="1" dirty="0">
                <a:latin typeface="+mn-ea"/>
              </a:rPr>
              <a:t>키보드 </a:t>
            </a:r>
            <a:r>
              <a:rPr lang="en-US" altLang="ko-KR" sz="1400" b="1" dirty="0">
                <a:latin typeface="+mn-ea"/>
              </a:rPr>
              <a:t>[Ctrl]+[Back Space]</a:t>
            </a:r>
            <a:r>
              <a:rPr lang="ko-KR" altLang="en-US" sz="1400" b="1" dirty="0">
                <a:latin typeface="+mn-ea"/>
              </a:rPr>
              <a:t>와 동일한 기능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홈</a:t>
            </a:r>
            <a:r>
              <a:rPr lang="en-US" altLang="ko-KR" sz="1400" b="1" dirty="0">
                <a:latin typeface="+mn-ea"/>
              </a:rPr>
              <a:t>(Home) </a:t>
            </a:r>
            <a:r>
              <a:rPr lang="ko-KR" altLang="en-US" sz="1400" b="1" dirty="0">
                <a:latin typeface="+mn-ea"/>
              </a:rPr>
              <a:t>버튼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키보드 </a:t>
            </a:r>
            <a:r>
              <a:rPr lang="en-US" altLang="ko-KR" sz="1400" b="1" dirty="0">
                <a:latin typeface="+mn-ea"/>
              </a:rPr>
              <a:t>[Ctrl]+[H]</a:t>
            </a:r>
            <a:r>
              <a:rPr lang="ko-KR" altLang="en-US" sz="1400" b="1" dirty="0">
                <a:latin typeface="+mn-ea"/>
              </a:rPr>
              <a:t>와 동일한 기능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n-ea"/>
              </a:rPr>
              <a:t>오버뷰</a:t>
            </a:r>
            <a:r>
              <a:rPr lang="en-US" altLang="ko-KR" sz="1400" b="1" dirty="0">
                <a:latin typeface="+mn-ea"/>
              </a:rPr>
              <a:t>(Overview) </a:t>
            </a:r>
            <a:r>
              <a:rPr lang="ko-KR" altLang="en-US" sz="1400" b="1" dirty="0">
                <a:latin typeface="+mn-ea"/>
              </a:rPr>
              <a:t>버튼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실행 중인 앱이 보이고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전환 혹은 종료 가능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상태 바</a:t>
            </a:r>
            <a:r>
              <a:rPr lang="en-US" altLang="ko-KR" sz="1400" b="1" dirty="0">
                <a:latin typeface="+mn-ea"/>
              </a:rPr>
              <a:t>(Status Bar] : 3G </a:t>
            </a:r>
            <a:r>
              <a:rPr lang="ko-KR" altLang="en-US" sz="1400" b="1" dirty="0" err="1">
                <a:latin typeface="+mn-ea"/>
              </a:rPr>
              <a:t>수신율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배터리 상태</a:t>
            </a:r>
            <a:r>
              <a:rPr lang="en-US" altLang="ko-KR" sz="1400" b="1" dirty="0">
                <a:latin typeface="+mn-ea"/>
              </a:rPr>
              <a:t>,</a:t>
            </a:r>
            <a:r>
              <a:rPr lang="ko-KR" altLang="en-US" sz="1400" b="1" dirty="0">
                <a:latin typeface="+mn-ea"/>
              </a:rPr>
              <a:t> 시간 등 나타냄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타이틀 바</a:t>
            </a:r>
            <a:r>
              <a:rPr lang="en-US" altLang="ko-KR" sz="1400" b="1" dirty="0">
                <a:latin typeface="+mn-ea"/>
              </a:rPr>
              <a:t>(Title Bar) : </a:t>
            </a:r>
            <a:r>
              <a:rPr lang="ko-KR" altLang="en-US" sz="1400" b="1" dirty="0" err="1">
                <a:latin typeface="+mn-ea"/>
              </a:rPr>
              <a:t>안드로이드</a:t>
            </a:r>
            <a:r>
              <a:rPr lang="ko-KR" altLang="en-US" sz="1400" b="1" dirty="0">
                <a:latin typeface="+mn-ea"/>
              </a:rPr>
              <a:t> 프로젝트 이름 나타냄</a:t>
            </a:r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 bwMode="auto">
          <a:xfrm flipH="1" flipV="1">
            <a:off x="5029200" y="3848100"/>
            <a:ext cx="752476" cy="13027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3880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[1/7]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전환</a:t>
            </a:r>
            <a:endParaRPr lang="en-US" altLang="ko-KR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3216717" y="3689123"/>
            <a:ext cx="1722179" cy="738664"/>
            <a:chOff x="3015827" y="3689123"/>
            <a:chExt cx="1722179" cy="738664"/>
          </a:xfrm>
        </p:grpSpPr>
        <p:cxnSp>
          <p:nvCxnSpPr>
            <p:cNvPr id="11" name="직선 화살표 연결선 10"/>
            <p:cNvCxnSpPr/>
            <p:nvPr/>
          </p:nvCxnSpPr>
          <p:spPr bwMode="auto">
            <a:xfrm flipH="1">
              <a:off x="3015827" y="4335236"/>
              <a:ext cx="1722179" cy="16385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>
              <a:off x="3398076" y="3689123"/>
              <a:ext cx="11625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n-ea"/>
                </a:rPr>
                <a:t>[Ctrl]+[←]</a:t>
              </a:r>
            </a:p>
            <a:p>
              <a:r>
                <a:rPr lang="en-US" altLang="ko-KR" sz="1400" b="1" dirty="0">
                  <a:latin typeface="+mn-ea"/>
                </a:rPr>
                <a:t>[Ctrl]+[→]</a:t>
              </a:r>
            </a:p>
            <a:p>
              <a:endParaRPr lang="ko-KR" altLang="en-US" sz="1400" b="1" dirty="0">
                <a:latin typeface="+mn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98" y="2456977"/>
            <a:ext cx="2243492" cy="39438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824" y="3297011"/>
            <a:ext cx="3381375" cy="2076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824" y="5373461"/>
            <a:ext cx="31623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51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[2/7]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32012" y="2048256"/>
            <a:ext cx="8557988" cy="435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kern="0" dirty="0" err="1"/>
              <a:t>알람</a:t>
            </a:r>
            <a:r>
              <a:rPr lang="ko-KR" altLang="en-US" sz="1800" b="1" kern="0" dirty="0"/>
              <a:t> 추가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론처 버튼 클릭 후 시계 버튼 선택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아래쪽의 </a:t>
            </a:r>
            <a:r>
              <a:rPr lang="en-US" altLang="ko-KR" sz="1600" b="1" dirty="0"/>
              <a:t>&lt;+&gt;</a:t>
            </a:r>
            <a:r>
              <a:rPr lang="ko-KR" altLang="en-US" sz="1600" b="1" dirty="0"/>
              <a:t>를 클릭해서 </a:t>
            </a:r>
            <a:r>
              <a:rPr lang="ko-KR" altLang="en-US" sz="1600" b="1" dirty="0" err="1"/>
              <a:t>알람</a:t>
            </a:r>
            <a:r>
              <a:rPr lang="ko-KR" altLang="en-US" sz="1600" b="1" dirty="0"/>
              <a:t> 시간 추가 가능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61" y="3113855"/>
            <a:ext cx="4407477" cy="35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3</a:t>
            </a:r>
            <a:r>
              <a:rPr lang="en-US" altLang="ko-KR" sz="2400" dirty="0"/>
              <a:t>/7]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카메라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바탕화면에서 카메라 버튼 클릭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셔터 버튼을 클릭하면 가상 화면이 촬영</a:t>
            </a:r>
            <a:endParaRPr lang="en-US" altLang="ko-KR" sz="1600" b="1" dirty="0"/>
          </a:p>
        </p:txBody>
      </p:sp>
      <p:sp>
        <p:nvSpPr>
          <p:cNvPr id="11" name="내용 개체 틀 2"/>
          <p:cNvSpPr>
            <a:spLocks noGrp="1"/>
          </p:cNvSpPr>
          <p:nvPr>
            <p:ph idx="4294967295"/>
          </p:nvPr>
        </p:nvSpPr>
        <p:spPr>
          <a:xfrm>
            <a:off x="4637312" y="2048256"/>
            <a:ext cx="42526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갤러리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바탕화면에서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갤러리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를 클릭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사진의 편집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변경 및 삭제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공유 등의 작업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84" y="3523042"/>
            <a:ext cx="1821596" cy="32983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142" y="3515561"/>
            <a:ext cx="5918238" cy="33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79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4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/>
              <a:t>웹브라우저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크롬 버튼 클릭</a:t>
            </a:r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39" y="2803368"/>
            <a:ext cx="4358822" cy="36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7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5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배경화면 변경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바탕화면을 몇 초 동안 누른 후 </a:t>
            </a:r>
            <a:r>
              <a:rPr lang="en-US" altLang="ko-KR" sz="1600" b="1" dirty="0">
                <a:latin typeface="맑은 고딕" pitchFamily="50" charset="-127"/>
              </a:rPr>
              <a:t>[</a:t>
            </a:r>
            <a:r>
              <a:rPr lang="ko-KR" altLang="en-US" sz="1600" b="1" dirty="0">
                <a:latin typeface="맑은 고딕" pitchFamily="50" charset="-127"/>
              </a:rPr>
              <a:t>배경화면</a:t>
            </a:r>
            <a:r>
              <a:rPr lang="en-US" altLang="ko-KR" sz="1600" b="1" dirty="0">
                <a:latin typeface="맑은 고딕" pitchFamily="50" charset="-127"/>
              </a:rPr>
              <a:t>] </a:t>
            </a:r>
            <a:r>
              <a:rPr lang="ko-KR" altLang="en-US" sz="1600" b="1" dirty="0">
                <a:latin typeface="맑은 고딕" pitchFamily="50" charset="-127"/>
              </a:rPr>
              <a:t>선택 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49" y="2847338"/>
            <a:ext cx="5989801" cy="3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/>
              <a:t>안드로이드</a:t>
            </a:r>
            <a:r>
              <a:rPr lang="ko-KR" altLang="en-US" sz="2400" b="1" dirty="0"/>
              <a:t> 애플리케이션의 기본적인 작성법을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en-US" altLang="ko-KR" sz="2400" b="1" dirty="0"/>
              <a:t>AVD</a:t>
            </a:r>
            <a:r>
              <a:rPr lang="ko-KR" altLang="en-US" sz="2400" b="1" dirty="0"/>
              <a:t>의 명칭을 파악한다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안드로이드</a:t>
            </a:r>
            <a:r>
              <a:rPr lang="ko-KR" altLang="en-US" sz="2400" b="1" dirty="0"/>
              <a:t> 프로젝트의 구성을 파악한다</a:t>
            </a:r>
            <a:r>
              <a:rPr lang="en-US" altLang="ko-KR" sz="2400" b="1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6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오버뷰</a:t>
            </a:r>
            <a:r>
              <a:rPr lang="ko-KR" altLang="en-US" b="1" dirty="0">
                <a:latin typeface="맑은 고딕" pitchFamily="50" charset="-127"/>
              </a:rPr>
              <a:t> 버튼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전체 실행 중인 앱을 보여주고 다시 앱을 화면 앞으로 가져오거나 종료하는 기능 수행</a:t>
            </a:r>
            <a:endParaRPr lang="en-US" altLang="ko-KR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1" y="2888234"/>
            <a:ext cx="4000357" cy="36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3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명칭과 사용법 ▶</a:t>
            </a:r>
            <a:r>
              <a:rPr lang="ko-KR" altLang="en-US" sz="2000" dirty="0"/>
              <a:t> </a:t>
            </a:r>
            <a:r>
              <a:rPr lang="en-US" altLang="ko-KR" sz="2400" dirty="0"/>
              <a:t>AVD </a:t>
            </a:r>
            <a:r>
              <a:rPr lang="ko-KR" altLang="en-US" sz="2400" dirty="0"/>
              <a:t>사용법</a:t>
            </a:r>
            <a:r>
              <a:rPr lang="en-US" altLang="ko-KR" sz="2400" dirty="0"/>
              <a:t>[</a:t>
            </a:r>
            <a:r>
              <a:rPr lang="ko-KR" altLang="ko-KR" sz="2400" dirty="0"/>
              <a:t>7</a:t>
            </a:r>
            <a:r>
              <a:rPr lang="en-US" altLang="ko-KR" sz="2400" dirty="0"/>
              <a:t>/7]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바탕화면에 자주 사용하는 애플리케이션 복사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>
                <a:latin typeface="맑은 고딕" pitchFamily="50" charset="-127"/>
              </a:rPr>
              <a:t>론처</a:t>
            </a:r>
            <a:r>
              <a:rPr lang="ko-KR" altLang="en-US" sz="1600" b="1" dirty="0">
                <a:latin typeface="맑은 고딕" pitchFamily="50" charset="-127"/>
              </a:rPr>
              <a:t> 버튼 클릭 후 아이콘을 몇 초간 누르면 바탕화면으로 복사</a:t>
            </a:r>
            <a:endParaRPr lang="en-US" altLang="ko-KR" sz="1600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</a:rPr>
              <a:t>아이콘을 삭제하려면 아이콘을 몇 초간 누르고 상단의 </a:t>
            </a:r>
            <a:r>
              <a:rPr lang="en-US" altLang="ko-KR" sz="1600" b="1" dirty="0">
                <a:latin typeface="맑은 고딕" pitchFamily="50" charset="-127"/>
              </a:rPr>
              <a:t>&lt;</a:t>
            </a:r>
            <a:r>
              <a:rPr lang="ko-KR" altLang="en-US" sz="1600" b="1" dirty="0">
                <a:latin typeface="맑은 고딕" pitchFamily="50" charset="-127"/>
              </a:rPr>
              <a:t>삭제</a:t>
            </a:r>
            <a:r>
              <a:rPr lang="en-US" altLang="ko-KR" sz="1600" b="1" dirty="0">
                <a:latin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</a:rPr>
              <a:t>로 가져다 놓으면 됨</a:t>
            </a:r>
            <a:endParaRPr lang="en-US" altLang="ko-KR" b="1" dirty="0"/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9" y="1208278"/>
            <a:ext cx="821055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13" y="3122042"/>
            <a:ext cx="5526075" cy="3337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725" y="3117463"/>
            <a:ext cx="1804837" cy="33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13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[1/6]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[File]-[Close Project]</a:t>
            </a:r>
            <a:r>
              <a:rPr lang="ko-KR" altLang="en-US" sz="1600" b="1" dirty="0"/>
              <a:t>를 선택해서 프로젝트 닫음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이름을 클릭하면 다시 프로젝트가 열림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폴더 검색해서 프로젝트를 열어도 됨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47136"/>
            <a:ext cx="4825475" cy="15428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86" y="4228767"/>
            <a:ext cx="5889614" cy="25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54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[2/6]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프로젝트 닫기와 열기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여러 개의 프로젝트를 열려면 </a:t>
            </a:r>
            <a:r>
              <a:rPr lang="en-US" altLang="ko-KR" sz="1600" b="1" dirty="0"/>
              <a:t>[File]-[open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Recent]-[</a:t>
            </a:r>
            <a:r>
              <a:rPr lang="ko-KR" altLang="en-US" sz="1600" b="1" dirty="0"/>
              <a:t>프로젝트 이름</a:t>
            </a:r>
            <a:r>
              <a:rPr lang="en-US" altLang="ko-KR" sz="1600" b="1" dirty="0"/>
              <a:t>] </a:t>
            </a:r>
            <a:r>
              <a:rPr lang="ko-KR" altLang="en-US" sz="1600" b="1" dirty="0"/>
              <a:t>선택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&lt;New Window&gt;</a:t>
            </a:r>
            <a:r>
              <a:rPr lang="ko-KR" altLang="en-US" sz="1600" b="1" dirty="0"/>
              <a:t>를 클릭하면 새로운 창이 열려서 여러 개의 프로젝트 동시 작업 가능</a:t>
            </a:r>
            <a:r>
              <a:rPr lang="en-US" altLang="ko-KR" sz="1600" b="1" dirty="0"/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7" y="3128962"/>
            <a:ext cx="61055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1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[3/6]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Android Studio </a:t>
            </a:r>
            <a:r>
              <a:rPr lang="ko-KR" altLang="en-US" b="1" dirty="0">
                <a:latin typeface="맑은 고딕" pitchFamily="50" charset="-127"/>
              </a:rPr>
              <a:t>프로젝트 내보내기</a:t>
            </a:r>
            <a:r>
              <a:rPr lang="en-US" altLang="ko-KR" b="1" dirty="0">
                <a:latin typeface="맑은 고딕" pitchFamily="50" charset="-127"/>
              </a:rPr>
              <a:t>/</a:t>
            </a:r>
            <a:r>
              <a:rPr lang="ko-KR" altLang="en-US" b="1" dirty="0">
                <a:latin typeface="맑은 고딕" pitchFamily="50" charset="-127"/>
              </a:rPr>
              <a:t>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프로젝트가 생성된 폴더를 통째로 복사하거나 압축해서 보내거나 가져오면 됨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750503"/>
            <a:ext cx="63436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[4/6]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이클립스용</a:t>
            </a:r>
            <a:r>
              <a:rPr lang="ko-KR" altLang="en-US" b="1" dirty="0">
                <a:latin typeface="맑은 고딕" pitchFamily="50" charset="-127"/>
              </a:rPr>
              <a:t> 프로젝트 가져오기</a:t>
            </a:r>
            <a:r>
              <a:rPr lang="en-US" altLang="ko-KR" b="1" dirty="0">
                <a:latin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</a:rPr>
              <a:t>없으면 생략</a:t>
            </a:r>
            <a:r>
              <a:rPr lang="en-US" altLang="ko-KR" b="1" dirty="0">
                <a:latin typeface="맑은 고딕" pitchFamily="50" charset="-127"/>
              </a:rPr>
              <a:t>)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[Import </a:t>
            </a:r>
            <a:r>
              <a:rPr lang="en-US" sz="1600" b="1" dirty="0"/>
              <a:t>project (</a:t>
            </a:r>
            <a:r>
              <a:rPr lang="en-US" sz="1600" b="1" dirty="0" err="1"/>
              <a:t>Gradle</a:t>
            </a:r>
            <a:r>
              <a:rPr lang="en-US" sz="1600" b="1" dirty="0"/>
              <a:t>, Eclipse ADT, etc.)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 선택 후 작성된 프로젝트 폴더 선택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17" y="2883853"/>
            <a:ext cx="7264977" cy="31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4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[5/6]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이클립스용</a:t>
            </a:r>
            <a:r>
              <a:rPr lang="ko-KR" altLang="en-US" b="1" dirty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가져올 폴더 지정 후 프로젝트 변환 옵션 체크한 상태에서 </a:t>
            </a:r>
            <a:r>
              <a:rPr lang="en-US" altLang="ko-KR" sz="1600" b="1" dirty="0"/>
              <a:t>&lt;Finish&gt; </a:t>
            </a:r>
            <a:r>
              <a:rPr lang="ko-KR" altLang="en-US" sz="1600" b="1" dirty="0"/>
              <a:t>클릭 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3" y="2769553"/>
            <a:ext cx="4095750" cy="2286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23" y="3814180"/>
            <a:ext cx="4052455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9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프로젝트 관리</a:t>
            </a:r>
            <a:r>
              <a:rPr lang="en-US" altLang="ko-KR" sz="2400" dirty="0"/>
              <a:t>[6/6]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이클립스용</a:t>
            </a:r>
            <a:r>
              <a:rPr lang="ko-KR" altLang="en-US" b="1" dirty="0">
                <a:latin typeface="맑은 고딕" pitchFamily="50" charset="-127"/>
              </a:rPr>
              <a:t> 프로젝트 가져오기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변환 완료된 </a:t>
            </a:r>
            <a:r>
              <a:rPr lang="ko-KR" altLang="en-US" sz="1600" b="1" dirty="0" err="1"/>
              <a:t>이클립스</a:t>
            </a:r>
            <a:r>
              <a:rPr lang="ko-KR" altLang="en-US" sz="1600" b="1" dirty="0"/>
              <a:t> 프로젝트는 </a:t>
            </a:r>
            <a:r>
              <a:rPr lang="en-US" altLang="ko-KR" sz="1600" b="1" dirty="0"/>
              <a:t>Android Studio</a:t>
            </a:r>
            <a:r>
              <a:rPr lang="ko-KR" altLang="en-US" sz="1600" b="1" dirty="0"/>
              <a:t> 프로젝트와 같은 방법으로 사용 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2472"/>
            <a:ext cx="82296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6" y="2883853"/>
            <a:ext cx="6416386" cy="30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메뉴 </a:t>
            </a:r>
            <a:r>
              <a:rPr lang="en-US" altLang="ko-KR" sz="1600" b="1" dirty="0"/>
              <a:t>[File ]-[New Project]</a:t>
            </a:r>
            <a:r>
              <a:rPr lang="ko-KR" altLang="en-US" sz="1600" b="1" dirty="0"/>
              <a:t>를 선택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이름은 </a:t>
            </a:r>
            <a:r>
              <a:rPr lang="en-US" altLang="ko-KR" sz="1600" b="1" dirty="0" err="1"/>
              <a:t>BaseApp</a:t>
            </a:r>
            <a:r>
              <a:rPr lang="ko-KR" altLang="en-US" sz="1600" b="1" dirty="0"/>
              <a:t>이라고 지정 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05" y="3094373"/>
            <a:ext cx="4849091" cy="35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4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[Target Android Devices]</a:t>
            </a:r>
            <a:r>
              <a:rPr lang="ko-KR" altLang="en-US" sz="1600" b="1" dirty="0"/>
              <a:t>에서 앱을 실행한 환경을 선택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7" y="2769171"/>
            <a:ext cx="4883727" cy="38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5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>
                <a:latin typeface="맑은 고딕" panose="020B0503020000020004" pitchFamily="50" charset="-127"/>
              </a:rPr>
              <a:t>처음 만드는 </a:t>
            </a:r>
            <a:r>
              <a:rPr lang="en-US" altLang="ko-KR" sz="2400" b="1" dirty="0">
                <a:latin typeface="맑은 고딕" panose="020B0503020000020004" pitchFamily="50" charset="-127"/>
              </a:rPr>
              <a:t>[Hello Android] </a:t>
            </a:r>
            <a:r>
              <a:rPr lang="ko-KR" altLang="en-US" sz="2400" b="1" dirty="0">
                <a:latin typeface="맑은 고딕" panose="020B0503020000020004" pitchFamily="50" charset="-127"/>
              </a:rPr>
              <a:t>프로그램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AVD</a:t>
            </a:r>
            <a:r>
              <a:rPr lang="ko-KR" altLang="en-US" sz="2400" b="1" dirty="0">
                <a:latin typeface="맑은 고딕" panose="020B0503020000020004" pitchFamily="50" charset="-127"/>
              </a:rPr>
              <a:t>의</a:t>
            </a:r>
            <a:r>
              <a:rPr lang="en-US" altLang="ko-KR" sz="2400" b="1" dirty="0">
                <a:latin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</a:rPr>
              <a:t>명칭과 사용법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완전한 기능의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애플리케이션 작성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04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안드로이드</a:t>
            </a:r>
            <a:r>
              <a:rPr lang="ko-KR" altLang="en-US" sz="2400" b="1" dirty="0">
                <a:latin typeface="맑은 고딕" panose="020B0503020000020004" pitchFamily="50" charset="-127"/>
              </a:rPr>
              <a:t> 프로젝트의 구성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[3/25]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355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</a:rPr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[Add an Activity to Mobile]</a:t>
            </a:r>
            <a:r>
              <a:rPr lang="ko-KR" altLang="en-US" sz="1600" b="1" dirty="0"/>
              <a:t>에서 디폴트인 </a:t>
            </a:r>
            <a:r>
              <a:rPr lang="en-US" altLang="ko-KR" sz="1600" b="1" dirty="0"/>
              <a:t>Empty Activity</a:t>
            </a:r>
            <a:r>
              <a:rPr lang="ko-KR" altLang="en-US" sz="1600" b="1" dirty="0"/>
              <a:t> 선택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Configure Activity] </a:t>
            </a:r>
            <a:r>
              <a:rPr lang="ko-KR" altLang="en-US" sz="1600" b="1" dirty="0"/>
              <a:t>창도 디폴트로 두고 </a:t>
            </a:r>
            <a:r>
              <a:rPr lang="en-US" altLang="ko-KR" sz="1600" b="1" dirty="0"/>
              <a:t>&lt;Finish&gt;</a:t>
            </a:r>
            <a:r>
              <a:rPr lang="ko-KR" altLang="en-US" sz="1600" b="1" dirty="0"/>
              <a:t>를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89" y="3108786"/>
            <a:ext cx="4300921" cy="33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82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[4/25]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[java]-</a:t>
            </a:r>
            <a:r>
              <a:rPr lang="fr-FR" sz="1600" b="1" dirty="0"/>
              <a:t>[</a:t>
            </a:r>
            <a:r>
              <a:rPr lang="fr-FR" sz="1600" b="1" dirty="0" err="1"/>
              <a:t>com.cookandroid.baseapp</a:t>
            </a:r>
            <a:r>
              <a:rPr lang="fr-FR" sz="1600" b="1" dirty="0"/>
              <a:t>]</a:t>
            </a:r>
            <a:r>
              <a:rPr lang="en-US" altLang="ko-KR" sz="1600" b="1" dirty="0"/>
              <a:t>-[</a:t>
            </a:r>
            <a:r>
              <a:rPr lang="en-US" sz="1600" b="1" dirty="0" err="1"/>
              <a:t>MainActivity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가 기본적으로</a:t>
            </a:r>
            <a:r>
              <a:rPr lang="en-US" altLang="ko-KR" sz="1600" b="1" dirty="0"/>
              <a:t> </a:t>
            </a:r>
          </a:p>
          <a:p>
            <a:pPr marL="539750" lvl="2" indent="0">
              <a:buNone/>
            </a:pPr>
            <a:r>
              <a:rPr lang="ko-KR" altLang="en-US" sz="1600" b="1" dirty="0"/>
              <a:t>      열려있을 것</a:t>
            </a:r>
            <a:r>
              <a:rPr lang="en-US" altLang="ko-KR" sz="1600" b="1" dirty="0"/>
              <a:t>.</a:t>
            </a:r>
            <a:r>
              <a:rPr lang="ko-KR" altLang="en-US" sz="1600" dirty="0"/>
              <a:t> </a:t>
            </a:r>
            <a:r>
              <a:rPr lang="ko-KR" altLang="en-US" sz="1600" b="1" dirty="0"/>
              <a:t>상단의 </a:t>
            </a:r>
            <a:r>
              <a:rPr lang="en-US" altLang="ko-KR" sz="1600" b="1" dirty="0"/>
              <a:t>[</a:t>
            </a:r>
            <a:r>
              <a:rPr lang="en-US" altLang="ko-KR" sz="1600" b="1" dirty="0" err="1"/>
              <a:t>activity_main.xml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을 클릭하고</a:t>
            </a:r>
            <a:r>
              <a:rPr lang="ko-KR" altLang="en-US" sz="1600" dirty="0"/>
              <a:t> </a:t>
            </a:r>
            <a:r>
              <a:rPr lang="ko-KR" altLang="en-US" sz="1600" b="1" dirty="0"/>
              <a:t>아래쪽의 </a:t>
            </a:r>
            <a:r>
              <a:rPr lang="en-US" altLang="ko-KR" sz="1600" b="1" dirty="0"/>
              <a:t>[Design] </a:t>
            </a:r>
            <a:r>
              <a:rPr lang="ko-KR" altLang="en-US" sz="1600" b="1" dirty="0"/>
              <a:t>탭을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68" y="3080833"/>
            <a:ext cx="6061364" cy="33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0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[5/25]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화면 아래쪽의 </a:t>
            </a:r>
            <a:r>
              <a:rPr lang="en-US" altLang="ko-KR" sz="1600" b="1" dirty="0"/>
              <a:t>[Text] </a:t>
            </a:r>
            <a:r>
              <a:rPr lang="ko-KR" altLang="en-US" sz="1600" b="1" dirty="0"/>
              <a:t>탭을 클릭해서 </a:t>
            </a:r>
            <a:r>
              <a:rPr lang="en-US" altLang="ko-KR" sz="1600" b="1" dirty="0"/>
              <a:t>XML </a:t>
            </a:r>
            <a:r>
              <a:rPr lang="ko-KR" altLang="en-US" sz="1600" b="1" dirty="0"/>
              <a:t>코드를 확인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</p:txBody>
      </p:sp>
      <p:pic>
        <p:nvPicPr>
          <p:cNvPr id="8" name="Picture 7" descr="스크린샷 2017-02-26 오후 12.36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5702300" cy="2590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[6/25]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&lt;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&lt;/</a:t>
            </a:r>
            <a:r>
              <a:rPr lang="en-US" altLang="ko-KR" sz="1600" b="1" dirty="0" err="1"/>
              <a:t>LinearLayout</a:t>
            </a:r>
            <a:r>
              <a:rPr lang="en-US" altLang="ko-KR" sz="1600" b="1" dirty="0"/>
              <a:t>&gt; </a:t>
            </a:r>
            <a:r>
              <a:rPr lang="ko-KR" altLang="en-US" sz="1600" b="1" dirty="0"/>
              <a:t>사이에 버튼을 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2807271"/>
            <a:ext cx="65436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[7/25]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android:”</a:t>
            </a:r>
            <a:r>
              <a:rPr lang="ko-KR" altLang="en-US" sz="1600" b="1" dirty="0"/>
              <a:t>을 입력하면 자동으로 여러 개를 선택할 수 있는 목록이 나옴</a:t>
            </a:r>
            <a:r>
              <a:rPr lang="en-US" altLang="ko-KR" sz="1600" b="1" dirty="0"/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그 중에서 </a:t>
            </a:r>
            <a:r>
              <a:rPr lang="en-US" altLang="ko-KR" sz="1600" b="1" dirty="0" err="1"/>
              <a:t>layout_height</a:t>
            </a:r>
            <a:r>
              <a:rPr lang="ko-KR" altLang="en-US" sz="1600" b="1" dirty="0"/>
              <a:t>를 더블클릭해서 선택하면 자동 완성됨</a:t>
            </a:r>
            <a:endParaRPr lang="en-US" altLang="ko-KR" sz="16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32" y="3153687"/>
            <a:ext cx="5940136" cy="33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[8/25]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913583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큰따옴표</a:t>
            </a:r>
            <a:r>
              <a:rPr lang="en-US" altLang="ko-KR" sz="1600" b="1" dirty="0"/>
              <a:t>(“ “)</a:t>
            </a:r>
            <a:r>
              <a:rPr lang="ko-KR" altLang="en-US" sz="1600" b="1" dirty="0"/>
              <a:t> 안에 커서를 가져다 놓고 </a:t>
            </a:r>
            <a:r>
              <a:rPr lang="en-US" altLang="ko-KR" sz="1600" b="1" dirty="0"/>
              <a:t>[Ctrl]+[Space Bar]</a:t>
            </a:r>
            <a:r>
              <a:rPr lang="ko-KR" altLang="en-US" sz="1600" b="1" dirty="0"/>
              <a:t>를 누르면 내용을 쓸 수 있음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2883471"/>
            <a:ext cx="6791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4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13101" y="1298751"/>
            <a:ext cx="8609734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800" b="1" dirty="0">
                <a:latin typeface="맑은 고딕" pitchFamily="50" charset="-127"/>
              </a:rPr>
              <a:t>1</a:t>
            </a:r>
            <a:r>
              <a:rPr lang="ko-KR" altLang="en-US" sz="1800" b="1" dirty="0">
                <a:latin typeface="맑은 고딕" pitchFamily="50" charset="-127"/>
              </a:rPr>
              <a:t>차 코드 완성</a:t>
            </a:r>
            <a:endParaRPr lang="en-US" altLang="ko-KR" sz="1800" b="1" dirty="0">
              <a:latin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[9/25]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0" y="1557337"/>
            <a:ext cx="79914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[10/25]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[res]-[values]-[strings.xml]</a:t>
            </a:r>
            <a:r>
              <a:rPr lang="ko-KR" altLang="en-US" sz="1600" b="1" dirty="0"/>
              <a:t>을 </a:t>
            </a:r>
            <a:r>
              <a:rPr lang="ko-KR" altLang="en-US" sz="1600" b="1" dirty="0" err="1"/>
              <a:t>더블클릭해서</a:t>
            </a:r>
            <a:r>
              <a:rPr lang="ko-KR" altLang="en-US" sz="1600" b="1" dirty="0"/>
              <a:t> 코드 확인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8" y="2703368"/>
            <a:ext cx="6935932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[11/25]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오류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strBtn1 </a:t>
            </a:r>
            <a:r>
              <a:rPr lang="ko-KR" altLang="en-US" sz="1600" b="1" dirty="0"/>
              <a:t>문자열을 추가한 후 저장</a:t>
            </a:r>
            <a:endParaRPr lang="en-US" altLang="ko-KR" sz="1600" b="1" dirty="0"/>
          </a:p>
        </p:txBody>
      </p:sp>
      <p:pic>
        <p:nvPicPr>
          <p:cNvPr id="4" name="Picture 3" descr="스크린샷 2017-02-26 오후 12.4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794000"/>
            <a:ext cx="7200900" cy="187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[12/25]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확인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activity_main.xml</a:t>
            </a:r>
            <a:r>
              <a:rPr lang="ko-KR" altLang="en-US" sz="1600" b="1" dirty="0"/>
              <a:t>에서 하단의 </a:t>
            </a:r>
            <a:r>
              <a:rPr lang="en-US" altLang="ko-KR" sz="1600" b="1" dirty="0"/>
              <a:t>[Design] </a:t>
            </a:r>
            <a:r>
              <a:rPr lang="ko-KR" altLang="en-US" sz="1600" b="1" dirty="0"/>
              <a:t>탭을 클릭해서 그래픽 화면으로 확인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63" y="2845371"/>
            <a:ext cx="5903925" cy="33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160907"/>
            <a:ext cx="7172325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[13/25]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실행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Android Studio </a:t>
            </a:r>
            <a:r>
              <a:rPr lang="ko-KR" altLang="en-US" sz="1600" b="1" dirty="0"/>
              <a:t>메뉴의 </a:t>
            </a: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‘app’] </a:t>
            </a:r>
            <a:r>
              <a:rPr lang="ko-KR" altLang="en-US" sz="1600" b="1" dirty="0"/>
              <a:t>아이콘 클릭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4" y="2769171"/>
            <a:ext cx="35528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7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[14/25]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Project Tree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[java]-[</a:t>
            </a:r>
            <a:r>
              <a:rPr lang="ko-KR" altLang="en-US" sz="1600" b="1" dirty="0"/>
              <a:t>패키지 이름</a:t>
            </a:r>
            <a:r>
              <a:rPr lang="en-US" altLang="ko-KR" sz="1600" b="1" dirty="0"/>
              <a:t>]-[</a:t>
            </a:r>
            <a:r>
              <a:rPr lang="en-US" altLang="ko-KR" sz="1600" b="1" dirty="0" err="1"/>
              <a:t>MainActivity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를 </a:t>
            </a:r>
            <a:r>
              <a:rPr lang="ko-KR" altLang="en-US" sz="1600" b="1" dirty="0" err="1"/>
              <a:t>더블클릭하면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Java </a:t>
            </a:r>
            <a:r>
              <a:rPr lang="ko-KR" altLang="en-US" sz="1600" b="1" dirty="0"/>
              <a:t>코드가 열림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829115"/>
            <a:ext cx="39243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[15/25]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dirty="0"/>
              <a:t> </a:t>
            </a:r>
            <a:r>
              <a:rPr lang="ko-KR" altLang="en-US" sz="1600" b="1" dirty="0"/>
              <a:t>기본적인 코드의 구성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762440"/>
            <a:ext cx="67627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[16/25]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import </a:t>
            </a:r>
            <a:r>
              <a:rPr lang="ko-KR" altLang="en-US" sz="1600" b="1" dirty="0"/>
              <a:t>앞의 작은 </a:t>
            </a:r>
            <a:r>
              <a:rPr lang="en-US" altLang="ko-KR" sz="1600" b="1" dirty="0"/>
              <a:t>‘+’ </a:t>
            </a:r>
            <a:r>
              <a:rPr lang="ko-KR" altLang="en-US" sz="1600" b="1" dirty="0"/>
              <a:t>아이콘을 클릭하면 행이 확장됨</a:t>
            </a:r>
            <a:r>
              <a:rPr lang="en-US" altLang="ko-KR" sz="1600" b="1" dirty="0"/>
              <a:t> 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[Ctrl]+[Alt]+[O]</a:t>
            </a:r>
            <a:r>
              <a:rPr lang="ko-KR" altLang="en-US" sz="1600" b="1" dirty="0"/>
              <a:t>를 누르면 불필요하게 </a:t>
            </a:r>
            <a:r>
              <a:rPr lang="ko-KR" altLang="en-US" sz="1600" b="1" dirty="0" err="1"/>
              <a:t>임포트된</a:t>
            </a:r>
            <a:r>
              <a:rPr lang="ko-KR" altLang="en-US" sz="1600" b="1" dirty="0"/>
              <a:t> 문장 제거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69" y="3095625"/>
            <a:ext cx="68008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[17/25]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Button</a:t>
            </a:r>
            <a:r>
              <a:rPr lang="ko-KR" altLang="en-US" sz="1600" b="1" dirty="0"/>
              <a:t> 변수 추가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멤버변수 위치인 </a:t>
            </a:r>
            <a:r>
              <a:rPr lang="en-US" altLang="ko-KR" sz="1600" b="1" dirty="0"/>
              <a:t>@Override</a:t>
            </a:r>
            <a:r>
              <a:rPr lang="ko-KR" altLang="en-US" sz="1600" b="1" dirty="0"/>
              <a:t> 바로 위에 다음을 입력</a:t>
            </a:r>
            <a:endParaRPr lang="en-US" altLang="ko-KR" sz="1600" b="1" dirty="0"/>
          </a:p>
        </p:txBody>
      </p:sp>
      <p:pic>
        <p:nvPicPr>
          <p:cNvPr id="2" name="Picture 1" descr="스크린샷 2017-02-26 오후 12.5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3149600"/>
            <a:ext cx="6373983" cy="5547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3666251"/>
            <a:ext cx="66588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[18/25]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[Alt]+[Enter] </a:t>
            </a:r>
            <a:r>
              <a:rPr lang="ko-KR" altLang="en-US" sz="1600" b="1" dirty="0"/>
              <a:t>누르면 </a:t>
            </a:r>
            <a:r>
              <a:rPr lang="en-US" altLang="ko-KR" sz="1600" b="1" dirty="0"/>
              <a:t>Button</a:t>
            </a:r>
            <a:r>
              <a:rPr lang="ko-KR" altLang="en-US" sz="1600" b="1" dirty="0"/>
              <a:t>과 관련된 클래스가 자동으로  </a:t>
            </a:r>
            <a:r>
              <a:rPr lang="en-US" altLang="ko-KR" sz="1600" b="1" dirty="0"/>
              <a:t>import</a:t>
            </a:r>
            <a:r>
              <a:rPr lang="ko-KR" altLang="en-US" sz="1600" b="1" dirty="0"/>
              <a:t>문에 추가됨 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56" y="2752725"/>
            <a:ext cx="67722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[19/25]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findViewById</a:t>
            </a:r>
            <a:r>
              <a:rPr lang="en-US" altLang="ko-KR" sz="1600" b="1" dirty="0"/>
              <a:t>( ) </a:t>
            </a:r>
            <a:r>
              <a:rPr lang="ko-KR" altLang="en-US" sz="1600" b="1" dirty="0" err="1"/>
              <a:t>메소드를</a:t>
            </a:r>
            <a:r>
              <a:rPr lang="ko-KR" altLang="en-US" sz="1600" b="1" dirty="0"/>
              <a:t> 사용하여 </a:t>
            </a:r>
            <a:r>
              <a:rPr lang="en-US" altLang="ko-KR" sz="1600" b="1" dirty="0"/>
              <a:t>activity_main.xml </a:t>
            </a:r>
            <a:r>
              <a:rPr lang="ko-KR" altLang="en-US" sz="1600" b="1" dirty="0"/>
              <a:t>파일에서 만든 객체에 접근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setContentView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 바로 아래에 다음 코드를 추가</a:t>
            </a:r>
            <a:endParaRPr lang="en-US" altLang="ko-KR" sz="1600" b="1" dirty="0"/>
          </a:p>
        </p:txBody>
      </p:sp>
      <p:pic>
        <p:nvPicPr>
          <p:cNvPr id="2" name="Picture 1" descr="스크린샷 2017-02-26 오후 1.02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187700"/>
            <a:ext cx="7200900" cy="67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[20/25]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“</a:t>
            </a:r>
            <a:r>
              <a:rPr lang="en-US" altLang="ko-KR" sz="1600" b="1" dirty="0"/>
              <a:t>button1.setoncl”</a:t>
            </a:r>
            <a:r>
              <a:rPr lang="ko-KR" altLang="en-US" sz="1600" b="1" dirty="0"/>
              <a:t>까지 입력 후 </a:t>
            </a:r>
            <a:r>
              <a:rPr lang="en-US" altLang="ko-KR" sz="1600" b="1" dirty="0" err="1"/>
              <a:t>setOnClickListener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를 선택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9" y="2740216"/>
            <a:ext cx="67627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[21/25]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setOnClickListener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에 “</a:t>
            </a:r>
            <a:r>
              <a:rPr lang="en-US" altLang="ko-KR" sz="1600" b="1" dirty="0"/>
              <a:t>new View”</a:t>
            </a:r>
            <a:r>
              <a:rPr lang="ko-KR" altLang="en-US" sz="1600" b="1" dirty="0"/>
              <a:t>을 입력 후 </a:t>
            </a:r>
            <a:r>
              <a:rPr lang="en-US" altLang="ko-KR" sz="1600" b="1" dirty="0" err="1"/>
              <a:t>OnClickListener</a:t>
            </a:r>
            <a:r>
              <a:rPr lang="en-US" altLang="ko-KR" sz="1600" b="1" dirty="0"/>
              <a:t>( )</a:t>
            </a:r>
            <a:r>
              <a:rPr lang="ko-KR" altLang="en-US" sz="1600" b="1" dirty="0"/>
              <a:t>선택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83471"/>
            <a:ext cx="66294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[22/25]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onClick</a:t>
            </a:r>
            <a:r>
              <a:rPr lang="en-US" altLang="ko-KR" sz="1600" b="1" dirty="0"/>
              <a:t>( ) </a:t>
            </a:r>
            <a:r>
              <a:rPr lang="ko-KR" altLang="en-US" sz="1600" b="1" dirty="0"/>
              <a:t>메소드가 자동으로 추가</a:t>
            </a:r>
            <a:endParaRPr lang="en-US" altLang="ko-KR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791015"/>
            <a:ext cx="47625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[1/6]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Android Studio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실행한 후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[Start a new Android Studio project]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클릭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7" y="2495550"/>
            <a:ext cx="5619750" cy="3905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안드로이드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[23/25]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</a:rPr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버튼을 클릭했을 때 작동하기 원하는 모든 코드를 </a:t>
            </a:r>
            <a:r>
              <a:rPr lang="en-US" altLang="ko-KR" sz="1600" b="1" dirty="0" err="1"/>
              <a:t>onClick</a:t>
            </a:r>
            <a:r>
              <a:rPr lang="en-US" altLang="ko-KR" sz="1600" b="1" dirty="0"/>
              <a:t>() </a:t>
            </a:r>
            <a:r>
              <a:rPr lang="ko-KR" altLang="en-US" sz="1600" b="1" dirty="0" err="1"/>
              <a:t>메소드</a:t>
            </a:r>
            <a:r>
              <a:rPr lang="ko-KR" altLang="en-US" sz="1600" b="1" dirty="0"/>
              <a:t> 안에 입력</a:t>
            </a:r>
            <a:endParaRPr lang="en-US" altLang="ko-KR" sz="1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859762"/>
            <a:ext cx="4636792" cy="3294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73" y="4569660"/>
            <a:ext cx="4630877" cy="17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[24/25]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</a:rPr>
              <a:t>프로젝트 실행 및 결과 확인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/>
              <a:t>[Run As]-[Run ‘app’]</a:t>
            </a:r>
            <a:r>
              <a:rPr lang="ko-KR" altLang="en-US" sz="1600" b="1" dirty="0"/>
              <a:t>을 선택하거나 </a:t>
            </a:r>
            <a:r>
              <a:rPr lang="en-US" altLang="ko-KR" sz="1600" b="1" dirty="0"/>
              <a:t>[Run ‘app’]</a:t>
            </a:r>
            <a:r>
              <a:rPr lang="ko-KR" altLang="en-US" sz="1600" b="1" dirty="0"/>
              <a:t>을 클릭해서 프로젝트를 실행</a:t>
            </a:r>
            <a:endParaRPr lang="en-US" altLang="ko-KR" sz="1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13040"/>
            <a:ext cx="8201025" cy="60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2752915"/>
            <a:ext cx="2838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 ▶</a:t>
            </a:r>
            <a:r>
              <a:rPr lang="ko-KR" altLang="en-US" sz="2000" dirty="0"/>
              <a:t> </a:t>
            </a:r>
            <a:r>
              <a:rPr lang="ko-KR" altLang="en-US" sz="2400" dirty="0"/>
              <a:t>표준 틀</a:t>
            </a:r>
            <a:r>
              <a:rPr lang="en-US" altLang="ko-KR" sz="2400" dirty="0"/>
              <a:t>[25/25]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085850"/>
            <a:ext cx="54197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71587"/>
            <a:ext cx="82010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프로젝트의 구성 ▶</a:t>
            </a:r>
            <a:r>
              <a:rPr lang="ko-KR" altLang="en-US" sz="2400" dirty="0"/>
              <a:t>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 구성</a:t>
            </a:r>
            <a:r>
              <a:rPr lang="en-US" altLang="ko-KR" dirty="0"/>
              <a:t>[1/3]</a:t>
            </a:r>
            <a:r>
              <a:rPr lang="ko-KR" altLang="en-US" dirty="0"/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38250"/>
            <a:ext cx="54768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프로젝트의 구성 ▶</a:t>
            </a:r>
            <a:r>
              <a:rPr lang="ko-KR" altLang="en-US" sz="2400" dirty="0"/>
              <a:t>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 구성</a:t>
            </a:r>
            <a:r>
              <a:rPr lang="en-US" altLang="ko-KR" dirty="0"/>
              <a:t>[2/3]</a:t>
            </a:r>
            <a:r>
              <a:rPr lang="ko-KR" altLang="en-US" dirty="0"/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하위에 패키지명의 하위 폴더가 있는데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프로젝트를 생성할 때 입력한 패키지 이름과 동일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패키지 이름 아래에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메인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소스가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res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개발에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사용되는 이미지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문자열 등이 들어가는 폴더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이미지 파일은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폴더에 넣음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layout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구성하는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파일을 넣으면 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values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폴더는 문자열을 저장하는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string.xml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등이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menu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폴더는 메뉴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파일이 저장되어 있음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19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프로젝트의 구성 ▶</a:t>
            </a:r>
            <a:r>
              <a:rPr lang="ko-KR" altLang="en-US" sz="2400" dirty="0"/>
              <a:t>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 구성</a:t>
            </a:r>
            <a:r>
              <a:rPr lang="en-US" altLang="ko-KR" dirty="0"/>
              <a:t>[2/3]</a:t>
            </a:r>
            <a:r>
              <a:rPr lang="ko-KR" altLang="en-US" dirty="0"/>
              <a:t>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manifests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파일이 들어 있는데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여러 가지 정보를 담고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Scripts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Gradle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시스템과 관련된 파일이 들어 있음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build.gradle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(Module: app) :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스크립트 핵심 파일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local.properties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컴파일되는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SDK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의 경로가 들어 있음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1092200" lvl="3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gradle.properties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JVM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관련 메모리가 설정되어 있음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806450" y="901700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04. 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익히기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/>
              <a:t>뷰와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뷰</a:t>
            </a:r>
            <a:r>
              <a:rPr lang="ko-KR" altLang="en-US" sz="2400" b="1" dirty="0"/>
              <a:t> 상속을 이해한다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기본 </a:t>
            </a:r>
            <a:r>
              <a:rPr lang="ko-KR" altLang="en-US" sz="2400" b="1" dirty="0" err="1"/>
              <a:t>위젯을</a:t>
            </a:r>
            <a:r>
              <a:rPr lang="ko-KR" altLang="en-US" sz="2400" b="1" dirty="0"/>
              <a:t> 다루는 방법을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안드로이드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앱의</a:t>
            </a:r>
            <a:r>
              <a:rPr lang="ko-KR" altLang="en-US" sz="2400" b="1" dirty="0"/>
              <a:t> 기본적인 프로그래밍을 숙달한다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3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295275" y="1489075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01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뷰의</a:t>
            </a:r>
            <a:r>
              <a:rPr lang="ko-KR" altLang="en-US" sz="2400" b="1" dirty="0">
                <a:latin typeface="맑은 고딕" panose="020B0503020000020004" pitchFamily="50" charset="-127"/>
              </a:rPr>
              <a:t> 개요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>
                <a:latin typeface="맑은 고딕" panose="020B0503020000020004" pitchFamily="50" charset="-127"/>
              </a:rPr>
              <a:t> 다루기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</a:rPr>
              <a:t>기본 </a:t>
            </a:r>
            <a:r>
              <a:rPr lang="ko-KR" altLang="en-US" sz="2400" b="1" dirty="0" err="1">
                <a:latin typeface="맑은 고딕" panose="020B0503020000020004" pitchFamily="50" charset="-127"/>
              </a:rPr>
              <a:t>위젯</a:t>
            </a:r>
            <a:r>
              <a:rPr lang="ko-KR" altLang="en-US" sz="2400" b="1" dirty="0">
                <a:latin typeface="맑은 고딕" panose="020B0503020000020004" pitchFamily="50" charset="-127"/>
              </a:rPr>
              <a:t> 활용하기</a:t>
            </a:r>
            <a:endParaRPr lang="en-US" altLang="ko-KR" sz="24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73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77" y="2400490"/>
            <a:ext cx="5410200" cy="3648075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[2/6]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[Create Android Project]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프로젝트 정보 입력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 bwMode="auto">
          <a:xfrm flipH="1" flipV="1">
            <a:off x="3095899" y="4590516"/>
            <a:ext cx="1331050" cy="90834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426949" y="4698640"/>
            <a:ext cx="4416332" cy="16004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Application Name : </a:t>
            </a:r>
            <a:r>
              <a:rPr lang="ko-KR" altLang="en-US" sz="1400" b="1" dirty="0">
                <a:latin typeface="+mn-ea"/>
              </a:rPr>
              <a:t>프로젝트 이름은 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</a:t>
            </a:r>
            <a:r>
              <a:rPr lang="ko-KR" altLang="en-US" sz="1400" b="1" dirty="0">
                <a:latin typeface="+mn-ea"/>
              </a:rPr>
              <a:t>  자동으로 애플리케이션 이름과 동일하게 설정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Company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Domain : </a:t>
            </a:r>
            <a:r>
              <a:rPr lang="ko-KR" altLang="en-US" sz="1400" b="1" dirty="0">
                <a:latin typeface="+mn-ea"/>
              </a:rPr>
              <a:t>회사의 도메인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 (</a:t>
            </a:r>
            <a:r>
              <a:rPr lang="ko-KR" altLang="en-US" sz="1400" b="1" dirty="0">
                <a:latin typeface="+mn-ea"/>
              </a:rPr>
              <a:t>필자가 가정한 가상 주소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Project location : </a:t>
            </a:r>
            <a:r>
              <a:rPr lang="ko-KR" altLang="en-US" sz="1400" b="1" dirty="0">
                <a:latin typeface="+mn-ea"/>
              </a:rPr>
              <a:t>적당한 폴더 지정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한글 안 됨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n-ea"/>
              </a:rPr>
              <a:t>Package Name : </a:t>
            </a:r>
            <a:r>
              <a:rPr lang="ko-KR" altLang="en-US" sz="1400" b="1" dirty="0">
                <a:latin typeface="+mn-ea"/>
              </a:rPr>
              <a:t>자동 생성되며 도메인 이름과 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애플리케이션 이름이 반대로 이어짐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뷰그룹</a:t>
            </a:r>
            <a:r>
              <a:rPr lang="en-US" altLang="ko-KR" sz="2400" dirty="0"/>
              <a:t>[1/5]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화면에서 실제로 사용되는 것들은 모두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View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클래스 상속을 받음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클래스는 다른 말로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＇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이라고도 함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담을 수 있는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레이아웃이라고 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레이아웃은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ViewGroup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클래스 아래 존재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31" y="3488990"/>
            <a:ext cx="5675641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뷰그룹</a:t>
            </a:r>
            <a:r>
              <a:rPr lang="en-US" altLang="ko-KR" sz="2400" dirty="0"/>
              <a:t>[2/5]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298638"/>
            <a:ext cx="67246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ko-KR" altLang="en-US" sz="2400" dirty="0"/>
              <a:t> 뷰와 뷰그룹</a:t>
            </a:r>
            <a:r>
              <a:rPr lang="en-US" altLang="ko-KR" sz="2400" dirty="0"/>
              <a:t>[</a:t>
            </a:r>
            <a:r>
              <a:rPr lang="ko-KR" altLang="ko-KR" sz="2400" dirty="0"/>
              <a:t>3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Button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8" y="2054192"/>
            <a:ext cx="6862866" cy="39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3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ko-KR" altLang="en-US" sz="2400" dirty="0"/>
              <a:t> 뷰와 뷰그룹</a:t>
            </a:r>
            <a:r>
              <a:rPr lang="en-US" altLang="ko-KR" sz="2400" dirty="0"/>
              <a:t>[</a:t>
            </a:r>
            <a:r>
              <a:rPr lang="ko-KR" altLang="ko-KR" sz="2400" dirty="0"/>
              <a:t>4</a:t>
            </a:r>
            <a:r>
              <a:rPr lang="en-US" altLang="ko-KR" sz="2400" dirty="0"/>
              <a:t>/5]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클래스 상속관계 찾기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http://developer.android.com/reference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에서 자세히 확인할 수 있음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56" y="2276381"/>
            <a:ext cx="5667768" cy="40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클래스로부터 상속받은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Button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2" y="2048857"/>
            <a:ext cx="8200000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[2/14]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97783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모든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아이디를 나타냄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접근할 때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속성에 지정한 아이디를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아이디를 새로 부여하는 개념이므로 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@+id/”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형식으로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다음에는 새로 지정할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적음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ko-KR" b="1" dirty="0">
                <a:latin typeface="맑은 고딕" pitchFamily="50" charset="-127"/>
                <a:ea typeface="맑은 고딕" pitchFamily="50" charset="-127"/>
              </a:rPr>
              <a:t>→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android:id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=“@+id/btn1”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의 의미는 버튼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아이디를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btn1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로 부여한 것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 bwMode="auto">
          <a:xfrm flipH="1">
            <a:off x="4716030" y="4662448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8" y="5160709"/>
            <a:ext cx="8200000" cy="9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8" y="4043660"/>
            <a:ext cx="82105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[3/14]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 예제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23" y="1857574"/>
            <a:ext cx="6384112" cy="45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[4/14]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match_parent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자신의 부모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대개는 레이아웃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 폭이나 높이를 맞춘다는 의미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자신의 폭이나 높이를 자신 안의 글자가 들어갈 정도로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23" y="2811408"/>
            <a:ext cx="5269620" cy="1821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02" y="4633004"/>
            <a:ext cx="5237091" cy="17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61529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216" y="3312796"/>
            <a:ext cx="5237091" cy="17760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38" y="1515993"/>
            <a:ext cx="5282632" cy="1815091"/>
          </a:xfrm>
          <a:prstGeom prst="rect">
            <a:avLst/>
          </a:prstGeom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[5/14]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60" y="5110754"/>
            <a:ext cx="5256607" cy="17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[6/14]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위젯의 색상을 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#RRGGBB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값으로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2316658"/>
            <a:ext cx="76866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[3/6]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[[Select the form factors and minimum SDK]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앱을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실행한 환경을 선택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‘Phone and Tablet’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체크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92" y="2686809"/>
            <a:ext cx="5410200" cy="3990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[7/14]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165755"/>
            <a:ext cx="5974773" cy="52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3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[8/14]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10021"/>
            <a:ext cx="6052705" cy="51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[9/14]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padding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경계선으로부터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안의 요소가 떨어지도록 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16" y="2303768"/>
            <a:ext cx="6018068" cy="2104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84" y="4407927"/>
            <a:ext cx="5455227" cy="20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[10/14]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위젯과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사이에 여유를 두고 싶다면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속성을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2299567"/>
            <a:ext cx="77057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[11/14]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visibility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visibility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보일 것인지 여부를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디폴트인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보이는 상태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invisible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gone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안 보이는 상태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45128" y="2759764"/>
            <a:ext cx="6996545" cy="3840302"/>
            <a:chOff x="723900" y="2682049"/>
            <a:chExt cx="7696200" cy="42243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682049"/>
              <a:ext cx="7696200" cy="32861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425" y="5915781"/>
              <a:ext cx="7677150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9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[12/14]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enabled, clickable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enabled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동작 여부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clickable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클릭이나 터치가 가능하도록 함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771321"/>
            <a:ext cx="77533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[13/14]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rotation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rotation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회전시켜서 출력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값은 각도로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690812"/>
            <a:ext cx="8220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r>
              <a:rPr lang="en-US" altLang="ko-KR" sz="2400" dirty="0"/>
              <a:t>[14/14]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231396"/>
            <a:ext cx="8197126" cy="47927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730600" y="2641680"/>
              <a:ext cx="3511800" cy="301032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1240" y="2632320"/>
                <a:ext cx="3530520" cy="30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40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텍스트뷰</a:t>
            </a:r>
            <a:r>
              <a:rPr lang="en-US" altLang="ko-KR" sz="2400" dirty="0"/>
              <a:t>[1/2]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393824"/>
            <a:ext cx="8963025" cy="4985560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계층도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text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텍스트뷰에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나타나는 문자열 표현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textColor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색상을 지정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#RRGGBB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#AARRGGBB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textSize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크기를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dp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px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in, mm,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sp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단위로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typeface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글꼴을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sans, serif, monospace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설정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normal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textStyle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글자의 스타일을 지정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bold, italic, </a:t>
            </a: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bold|italic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설정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normal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singleLine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글이 길어 줄이 넘어갈 경우 강제로 한 줄만 출력하고 </a:t>
            </a:r>
            <a:r>
              <a:rPr lang="ko-KR" altLang="en-US" b="1" dirty="0"/>
              <a:t>문자열의 맨 뒤에 ‘</a:t>
            </a:r>
            <a:r>
              <a:rPr lang="en-US" altLang="ko-KR" b="1" dirty="0"/>
              <a:t>...’</a:t>
            </a:r>
            <a:r>
              <a:rPr lang="ko-KR" altLang="en-US" b="1" dirty="0"/>
              <a:t>를 표시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를 설정할 수 있으며 디폴트는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false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8" y="1890437"/>
            <a:ext cx="8180952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텍스트뷰</a:t>
            </a:r>
            <a:r>
              <a:rPr lang="en-US" altLang="ko-KR" sz="2400" dirty="0"/>
              <a:t>[2/2]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881620"/>
            <a:ext cx="6303818" cy="47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[Hello Android] </a:t>
            </a:r>
            <a:r>
              <a:rPr lang="ko-KR" altLang="en-US" dirty="0"/>
              <a:t>프로그램 ▶</a:t>
            </a:r>
            <a:r>
              <a:rPr lang="ko-KR" altLang="en-US" sz="2400" dirty="0"/>
              <a:t> 프로젝트 생성</a:t>
            </a:r>
            <a:r>
              <a:rPr lang="en-US" altLang="ko-KR" sz="2400" dirty="0"/>
              <a:t>[4/6]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[Add an activity to Mobile]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창에서 디폴트인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‘Empty Activity’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800" b="1" dirty="0"/>
          </a:p>
          <a:p>
            <a:pPr marL="0" indent="-342000">
              <a:buFont typeface="Wingdings" pitchFamily="2" charset="2"/>
              <a:buChar char="v"/>
            </a:pPr>
            <a:endParaRPr lang="en-US" altLang="ko-KR" sz="18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232090"/>
            <a:ext cx="8191500" cy="561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6" y="2428875"/>
            <a:ext cx="5362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r>
              <a:rPr lang="en-US" altLang="ko-KR" sz="2400" dirty="0"/>
              <a:t>[1/3]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88818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속성을 변경하는 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9725"/>
            <a:ext cx="82296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9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r>
              <a:rPr lang="en-US" altLang="ko-KR" sz="2400" dirty="0"/>
              <a:t>[2/3]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188818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속성을 변경하는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80" y="1648168"/>
            <a:ext cx="6824938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r>
              <a:rPr lang="en-US" altLang="ko-KR" sz="2400" dirty="0"/>
              <a:t>[3/3]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속성과 관련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메소드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1965768"/>
            <a:ext cx="4660165" cy="34164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33" y="2052487"/>
            <a:ext cx="4215045" cy="14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[1/12]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버튼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사용자에게서 어떤 값을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입력받기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위한 가장 기본적인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활용도가 높음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" y="2435902"/>
            <a:ext cx="8190476" cy="14476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2" y="4374070"/>
            <a:ext cx="8171428" cy="149523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 bwMode="auto">
          <a:xfrm flipH="1">
            <a:off x="4718090" y="3886489"/>
            <a:ext cx="13644" cy="49826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직선 연결선 7"/>
          <p:cNvCxnSpPr/>
          <p:nvPr/>
        </p:nvCxnSpPr>
        <p:spPr bwMode="auto">
          <a:xfrm>
            <a:off x="950026" y="2873829"/>
            <a:ext cx="81939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연결선 11"/>
          <p:cNvCxnSpPr/>
          <p:nvPr/>
        </p:nvCxnSpPr>
        <p:spPr bwMode="auto">
          <a:xfrm>
            <a:off x="950026" y="4807527"/>
            <a:ext cx="6412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440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[2/12]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버튼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" y="1994231"/>
            <a:ext cx="8190476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[3/12]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일반적인 버튼의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8" y="1976386"/>
            <a:ext cx="8180952" cy="117142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 bwMode="auto">
          <a:xfrm>
            <a:off x="3230088" y="2669969"/>
            <a:ext cx="74814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2" y="3256234"/>
            <a:ext cx="5766955" cy="353290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 bwMode="auto">
          <a:xfrm>
            <a:off x="4400628" y="4736938"/>
            <a:ext cx="59574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532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[4/12]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에디트텍스트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입력받은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후 해당 값을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코드에 가져와서 사용하는 용도로 많이 사용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0" y="2555417"/>
            <a:ext cx="81724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9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[5/12]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4294967295"/>
          </p:nvPr>
        </p:nvSpPr>
        <p:spPr>
          <a:xfrm>
            <a:off x="56282" y="1489074"/>
            <a:ext cx="8963025" cy="478889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일반적인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에디트텍스트의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981448"/>
            <a:ext cx="8201025" cy="876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052865"/>
            <a:ext cx="7285714" cy="262857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 bwMode="auto">
          <a:xfrm>
            <a:off x="3230088" y="2669969"/>
            <a:ext cx="9262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직선 연결선 8"/>
          <p:cNvCxnSpPr/>
          <p:nvPr/>
        </p:nvCxnSpPr>
        <p:spPr bwMode="auto">
          <a:xfrm>
            <a:off x="4605646" y="4710546"/>
            <a:ext cx="9262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62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[6/12]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800" b="1" dirty="0" err="1"/>
              <a:t>안드로이드</a:t>
            </a:r>
            <a:r>
              <a:rPr lang="ko-KR" altLang="en-US" sz="1800" b="1" dirty="0"/>
              <a:t> 프로젝트 생성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프로젝트 이름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Project4_1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패키지 이름 </a:t>
            </a:r>
            <a:r>
              <a:rPr lang="en-US" altLang="ko-KR" sz="1600" b="1" dirty="0"/>
              <a:t>: com.cookandroid.project4_1</a:t>
            </a:r>
          </a:p>
          <a:p>
            <a:pPr marL="882650" lvl="2" indent="-342900">
              <a:buFont typeface="Wingdings" pitchFamily="2" charset="2"/>
              <a:buChar char="ü"/>
            </a:pPr>
            <a:endParaRPr lang="en-US" altLang="ko-KR" sz="16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EditText</a:t>
            </a:r>
            <a:r>
              <a:rPr lang="en-US" altLang="ko-KR" sz="1600" b="1" dirty="0"/>
              <a:t> 2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Button 4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TextView</a:t>
            </a:r>
            <a:r>
              <a:rPr lang="en-US" altLang="ko-KR" sz="1600" b="1" dirty="0"/>
              <a:t> 1</a:t>
            </a:r>
            <a:r>
              <a:rPr lang="ko-KR" altLang="en-US" sz="1600" b="1" dirty="0"/>
              <a:t>개 생성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위젯에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layout_margin</a:t>
            </a:r>
            <a:r>
              <a:rPr lang="ko-KR" altLang="en-US" sz="1600" b="1" dirty="0"/>
              <a:t>을 적절히 지정</a:t>
            </a:r>
            <a:endParaRPr lang="en-US" altLang="ko-KR" sz="1600" b="1" dirty="0"/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 dirty="0" err="1"/>
              <a:t>TextView</a:t>
            </a:r>
            <a:r>
              <a:rPr lang="ko-KR" altLang="en-US" sz="1600" b="1" dirty="0"/>
              <a:t>는 색상을 빨간색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글자 크기를 </a:t>
            </a:r>
            <a:r>
              <a:rPr lang="en-US" altLang="ko-KR" sz="1600" b="1" dirty="0"/>
              <a:t>30dp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/>
              <a:t>각 </a:t>
            </a:r>
            <a:r>
              <a:rPr lang="ko-KR" altLang="en-US" sz="1600" b="1" dirty="0" err="1"/>
              <a:t>위젯의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id</a:t>
            </a:r>
            <a:r>
              <a:rPr lang="ko-KR" altLang="en-US" sz="1600" b="1" dirty="0"/>
              <a:t>는 위에서부터 차례로 </a:t>
            </a:r>
            <a:r>
              <a:rPr lang="en-US" altLang="ko-KR" sz="1600" b="1" dirty="0"/>
              <a:t>Edit1, Edit2, </a:t>
            </a:r>
          </a:p>
          <a:p>
            <a:pPr marL="539750" lvl="2" indent="0">
              <a:buNone/>
            </a:pPr>
            <a:r>
              <a:rPr lang="en-US" altLang="ko-KR" sz="1600" b="1" dirty="0"/>
              <a:t>     </a:t>
            </a:r>
            <a:r>
              <a:rPr lang="en-US" altLang="ko-KR" sz="1600" b="1" dirty="0" err="1"/>
              <a:t>BtnAdd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BtnSub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BtnMul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BtnDiv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TextResult</a:t>
            </a:r>
            <a:endParaRPr lang="en-US" altLang="ko-KR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37" y="1962150"/>
            <a:ext cx="25050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5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 </a:t>
            </a:r>
            <a:r>
              <a:rPr lang="ko-KR" altLang="en-US" sz="2400" dirty="0"/>
              <a:t>버튼과 </a:t>
            </a:r>
            <a:r>
              <a:rPr lang="ko-KR" altLang="en-US" sz="2400" dirty="0" err="1"/>
              <a:t>에디트텍스트</a:t>
            </a:r>
            <a:r>
              <a:rPr lang="en-US" altLang="ko-KR" sz="2400" dirty="0"/>
              <a:t>[7/12]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012" y="2048256"/>
            <a:ext cx="8811988" cy="435254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/>
              <a:t>화면 디자인 및 편집</a:t>
            </a:r>
            <a:endParaRPr lang="en-US" altLang="ko-KR" b="1" dirty="0">
              <a:latin typeface="맑은 고딕" pitchFamily="50" charset="-127"/>
            </a:endParaRPr>
          </a:p>
          <a:p>
            <a:pPr marL="539750" lvl="2" indent="0">
              <a:buNone/>
            </a:pP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4" y="2457645"/>
            <a:ext cx="4230677" cy="40206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32090"/>
            <a:ext cx="82010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6321</TotalTime>
  <Words>4328</Words>
  <Application>Microsoft Office PowerPoint</Application>
  <PresentationFormat>화면 슬라이드 쇼(4:3)</PresentationFormat>
  <Paragraphs>596</Paragraphs>
  <Slides>159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159</vt:i4>
      </vt:variant>
    </vt:vector>
  </HeadingPairs>
  <TitlesOfParts>
    <vt:vector size="168" baseType="lpstr">
      <vt:lpstr>HY견고딕</vt:lpstr>
      <vt:lpstr>HY헤드라인M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PowerPoint 프레젠테이션</vt:lpstr>
      <vt:lpstr>02. 처음 만드는   안드로이드 애플리케이션</vt:lpstr>
      <vt:lpstr>PowerPoint 프레젠테이션</vt:lpstr>
      <vt:lpstr>PowerPoint 프레젠테이션</vt:lpstr>
      <vt:lpstr>1. [Hello Android] 프로그램</vt:lpstr>
      <vt:lpstr>1. [Hello Android] 프로그램 ▶ 프로젝트 생성[1/6]</vt:lpstr>
      <vt:lpstr>1. [Hello Android] 프로그램 ▶ 프로젝트 생성[2/6]</vt:lpstr>
      <vt:lpstr>1. [Hello Android] 프로그램 ▶ 프로젝트 생성[3/6]</vt:lpstr>
      <vt:lpstr>1. [Hello Android] 프로그램 ▶ 프로젝트 생성[4/6]</vt:lpstr>
      <vt:lpstr>1. [Hello Android] 프로그램 ▶ 프로젝트 생성[5/6]</vt:lpstr>
      <vt:lpstr>1. [Hello Android] 프로그램 ▶ 프로젝트 생성[6/6]</vt:lpstr>
      <vt:lpstr>1. [Hello Android] 프로그램 ▶ 화면 디자인 및 편집[1/5]</vt:lpstr>
      <vt:lpstr>1. [Hello Android] 프로그램 ▶ 화면 디자인 및 편집[2/5]</vt:lpstr>
      <vt:lpstr>1. [Hello Android] 프로그램 ▶ 화면 디자인 및 편집[3/5]</vt:lpstr>
      <vt:lpstr>1. [Hello Android] 프로그램 ▶ 화면 디자인 및 편집[4/5]</vt:lpstr>
      <vt:lpstr>1. [Hello Android] 프로그램 ▶ 화면 디자인 및 편집[5/5]</vt:lpstr>
      <vt:lpstr>1. [Hello Android] 프로그램 ▶ JAVA 코드 작성 및 수정</vt:lpstr>
      <vt:lpstr>1. [Hello Android] 프로그램 ▶ 프로젝트 실행, 확인[1/4]</vt:lpstr>
      <vt:lpstr>1. [Hello Android] 프로그램 ▶ 프로젝트 실행, 확인[2/4]</vt:lpstr>
      <vt:lpstr>1. [Hello Android] 프로그램 ▶ 프로젝트 실행, 확인[3/4]</vt:lpstr>
      <vt:lpstr>1. [Hello Android] 프로그램 ▶ 프로젝트 실행, 확인[4/4]</vt:lpstr>
      <vt:lpstr>1. [Hello Android] 프로그램 </vt:lpstr>
      <vt:lpstr>1. [Hello Android] 프로그램 </vt:lpstr>
      <vt:lpstr>2. AVD 명칭과 사용법 ▶ AVD 명칭</vt:lpstr>
      <vt:lpstr>2. AVD 명칭과 사용법 ▶ AVD 사용법[1/7]</vt:lpstr>
      <vt:lpstr>2. AVD 명칭과 사용법 ▶ AVD 사용법[2/7]</vt:lpstr>
      <vt:lpstr>2. AVD 명칭과 사용법 ▶ AVD 사용법[3/7]</vt:lpstr>
      <vt:lpstr>2. AVD 명칭과 사용법 ▶ AVD 사용법[4/7]</vt:lpstr>
      <vt:lpstr>2. AVD 명칭과 사용법 ▶ AVD 사용법[5/7]</vt:lpstr>
      <vt:lpstr>2. AVD 명칭과 사용법 ▶ AVD 사용법[6/7]</vt:lpstr>
      <vt:lpstr>2. AVD 명칭과 사용법 ▶ AVD 사용법[7/7]</vt:lpstr>
      <vt:lpstr>3. 안드로이드 애플리케이션 작성 ▶ 프로젝트 관리[1/6]</vt:lpstr>
      <vt:lpstr>3. 안드로이드 애플리케이션 작성 ▶ 프로젝트 관리[2/6]</vt:lpstr>
      <vt:lpstr>3. 안드로이드 애플리케이션 작성 ▶ 프로젝트 관리[3/6]</vt:lpstr>
      <vt:lpstr>3. 안드로이드 애플리케이션 작성 ▶ 프로젝트 관리[4/6]</vt:lpstr>
      <vt:lpstr>3. 안드로이드 애플리케이션 작성 ▶ 프로젝트 관리[5/6]</vt:lpstr>
      <vt:lpstr>3. 안드로이드 애플리케이션 작성 ▶ 프로젝트 관리[6/6]</vt:lpstr>
      <vt:lpstr>3. 안드로이드 애플리케이션 작성 ▶ 표준 틀[1/25]</vt:lpstr>
      <vt:lpstr>3. 안드로이드 애플리케이션 작성 ▶ 표준 틀[2/25]</vt:lpstr>
      <vt:lpstr>3. 안드로이드 애플리케이션 작성 ▶ 표준 틀[3/25]</vt:lpstr>
      <vt:lpstr>3. 안드로이드 애플리케이션 작성 ▶ 표준 틀[4/25]</vt:lpstr>
      <vt:lpstr>3. 안드로이드 애플리케이션 작성 ▶ 표준 틀[5/25]</vt:lpstr>
      <vt:lpstr>3. 안드로이드 애플리케이션 작성 ▶ 표준 틀[6/25]</vt:lpstr>
      <vt:lpstr>3. 안드로이드 애플리케이션 작성 ▶ 표준 틀[7/25]</vt:lpstr>
      <vt:lpstr>3. 안드로이드 애플리케이션 작성 ▶ 표준 틀[8/25]</vt:lpstr>
      <vt:lpstr>3. 안드로이드 애플리케이션 작성 ▶ 표준 틀[9/25]</vt:lpstr>
      <vt:lpstr>3. 안드로이드 애플리케이션 작성 ▶ 표준 틀[10/25]</vt:lpstr>
      <vt:lpstr>3. 안드로이드 애플리케이션 작성 ▶ 표준 틀[11/25]</vt:lpstr>
      <vt:lpstr>3. 안드로이드 애플리케이션 작성 ▶ 표준 틀[12/25]</vt:lpstr>
      <vt:lpstr>3. 안드로이드 애플리케이션 작성 ▶ 표준 틀[13/25]</vt:lpstr>
      <vt:lpstr>3. 안드로이드 애플리케이션 작성 ▶ 표준 틀[14/25]</vt:lpstr>
      <vt:lpstr>3. 안드로이드 애플리케이션 작성 ▶ 표준 틀[15/25]</vt:lpstr>
      <vt:lpstr>3. 안드로이드 애플리케이션 작성 ▶ 표준 틀[16/25]</vt:lpstr>
      <vt:lpstr>3. 안드로이드 애플리케이션 작성 ▶ 표준 틀[17/25]</vt:lpstr>
      <vt:lpstr>3. 안드로이드 애플리케이션 작성 ▶ 표준 틀[18/25]</vt:lpstr>
      <vt:lpstr>3. 안드로이드 애플리케이션 작성 ▶ 표준 틀[19/25]</vt:lpstr>
      <vt:lpstr>3. 안드로이드 애플리케이션 작성 ▶ 표준 틀[20/25]</vt:lpstr>
      <vt:lpstr>3. 안드로이드 애플리케이션 작성 ▶ 표준 틀[21/25]</vt:lpstr>
      <vt:lpstr>3. 안드로이드 애플리케이션 작성 ▶ 표준 틀[22/25]</vt:lpstr>
      <vt:lpstr>3. 안드로이드 애플리케이션 작성 ▶ 표준 틀[23/25]</vt:lpstr>
      <vt:lpstr>3. 안드로이드 애플리케이션 작성 ▶ 표준 틀[24/25]</vt:lpstr>
      <vt:lpstr>3. 안드로이드 애플리케이션 작성 ▶ 표준 틀[25/25]</vt:lpstr>
      <vt:lpstr>3. 안드로이드 애플리케이션 작성</vt:lpstr>
      <vt:lpstr>4. 프로젝트의 구성 ▶ BaseApp 프로젝트 구성[1/3] </vt:lpstr>
      <vt:lpstr>4. 프로젝트의 구성 ▶ BaseApp 프로젝트 구성[2/3] </vt:lpstr>
      <vt:lpstr>4. 프로젝트의 구성 ▶ BaseApp 프로젝트 구성[2/3] </vt:lpstr>
      <vt:lpstr>04. 기본 위젯 익히기</vt:lpstr>
      <vt:lpstr>PowerPoint 프레젠테이션</vt:lpstr>
      <vt:lpstr>PowerPoint 프레젠테이션</vt:lpstr>
      <vt:lpstr>1. 뷰의 개요 ▶ 뷰와 뷰그룹[1/5]</vt:lpstr>
      <vt:lpstr>1. 뷰의 개요 ▶ 뷰와 뷰그룹[2/5]</vt:lpstr>
      <vt:lpstr>1. 뷰의 개요 ▶ 뷰와 뷰그룹[3/5]</vt:lpstr>
      <vt:lpstr>1. 뷰의 개요 ▶ 뷰와 뷰그룹[4/5]</vt:lpstr>
      <vt:lpstr>1. 뷰의 개요 ▶ View 클래스의 XML 속성[1/14]</vt:lpstr>
      <vt:lpstr>1. 뷰의 개요 ▶ View 클래스의 XML 속성[2/14]</vt:lpstr>
      <vt:lpstr>1. 뷰의 개요 ▶ View 클래스의 XML 속성[3/14]</vt:lpstr>
      <vt:lpstr>1. 뷰의 개요 ▶ View 클래스의 XML 속성[4/14]</vt:lpstr>
      <vt:lpstr>1. 뷰의 개요 ▶ View 클래스의 XML 속성[5/14]</vt:lpstr>
      <vt:lpstr>1. 뷰의 개요 ▶ View 클래스의 XML 속성[6/14]</vt:lpstr>
      <vt:lpstr>1. 뷰의 개요 ▶ View 클래스의 XML 속성[7/14]</vt:lpstr>
      <vt:lpstr>1. 뷰의 개요 ▶ View 클래스의 XML 속성[8/14]</vt:lpstr>
      <vt:lpstr>1. 뷰의 개요 ▶ View 클래스의 XML 속성[9/14]</vt:lpstr>
      <vt:lpstr>1. 뷰의 개요 ▶ View 클래스의 XML 속성[10/14]</vt:lpstr>
      <vt:lpstr>1. 뷰의 개요 ▶ View 클래스의 XML 속성[11/14]</vt:lpstr>
      <vt:lpstr>1. 뷰의 개요 ▶ View 클래스의 XML 속성[12/14]</vt:lpstr>
      <vt:lpstr>1. 뷰의 개요 ▶ View 클래스의 XML 속성[13/14]</vt:lpstr>
      <vt:lpstr>1. 뷰의 개요 ▶ View 클래스의 XML 속성[14/14]</vt:lpstr>
      <vt:lpstr>2. 기본 위젯 다루기 ▶ 텍스트뷰[1/2]</vt:lpstr>
      <vt:lpstr>2. 기본 위젯 다루기 ▶ 텍스트뷰[2/2]</vt:lpstr>
      <vt:lpstr>2. 기본 위젯 다루기 ▶ Java 코드로 XML 속성 설정[1/3]</vt:lpstr>
      <vt:lpstr>2. 기본 위젯 다루기 ▶ Java 코드로 XML 속성 설정[2/3]</vt:lpstr>
      <vt:lpstr>2. 기본 위젯 다루기 ▶ Java 코드로 XML 속성 설정[3/3]</vt:lpstr>
      <vt:lpstr>2. 기본 위젯 다루기 ▶ 버튼과 에디트텍스트[1/12]</vt:lpstr>
      <vt:lpstr>2. 기본 위젯 다루기 ▶ 버튼과 에디트텍스트[2/12]</vt:lpstr>
      <vt:lpstr>2. 기본 위젯 다루기 ▶ 버튼과 에디트텍스트[3/12]</vt:lpstr>
      <vt:lpstr>2. 기본 위젯 다루기 ▶ 버튼과 에디트텍스트[4/12]</vt:lpstr>
      <vt:lpstr>2. 기본 위젯 다루기 ▶ 버튼과 에디트텍스트[5/12]</vt:lpstr>
      <vt:lpstr>2. 기본 위젯 다루기 ▶ 버튼과 에디트텍스트[6/12]</vt:lpstr>
      <vt:lpstr>2. 기본 위젯 다루기 ▶ 버튼과 에디트텍스트[7/12]</vt:lpstr>
      <vt:lpstr>2. 기본 위젯 다루기 ▶ 버튼과 에디트텍스트[8/12]</vt:lpstr>
      <vt:lpstr>2. 기본 위젯 다루기 ▶ 버튼과 에디트텍스트[9/12]</vt:lpstr>
      <vt:lpstr>2. 기본 위젯 다루기 ▶ 버튼과 에디트텍스트[10/12]</vt:lpstr>
      <vt:lpstr>2. 기본 위젯 다루기 ▶ 버튼과 에디트텍스트[11/12]</vt:lpstr>
      <vt:lpstr>2. 기본 위젯 다루기 ▶ 버튼과 에디트텍스트[12/12]</vt:lpstr>
      <vt:lpstr>3. 기본 위젯 활용하기 ▶ 컴파운드버튼[1/4]</vt:lpstr>
      <vt:lpstr>3. 기본 위젯 활용하기 ▶ 컴파운드버튼[2/4]</vt:lpstr>
      <vt:lpstr>3. 기본 위젯 활용하기 ▶ 컴파운드버튼[3/4]</vt:lpstr>
      <vt:lpstr>3. 기본 위젯 활용하기 ▶ 컴파운드버튼[4/4]</vt:lpstr>
      <vt:lpstr>3. 기본 위젯 활용하기 ▶ 이미지뷰와 이미지버튼[1/11]</vt:lpstr>
      <vt:lpstr>3. 기본 위젯 활용하기 ▶ 이미지뷰와 이미지버튼[2/11]</vt:lpstr>
      <vt:lpstr>3. 기본 위젯 활용하기 ▶ 이미지뷰와 이미지버튼[3/11]</vt:lpstr>
      <vt:lpstr>3. 기본 위젯 활용하기 ▶ 이미지뷰와 이미지버튼[4/11]</vt:lpstr>
      <vt:lpstr>3. 기본 위젯 활용하기 ▶ 이미지뷰와 이미지버튼[5/11]</vt:lpstr>
      <vt:lpstr>3. 기본 위젯 활용하기 ▶ 이미지뷰와 이미지버튼[6/11]</vt:lpstr>
      <vt:lpstr>3. 기본 위젯 활용하기 ▶ 이미지뷰와 이미지버튼[7/11]</vt:lpstr>
      <vt:lpstr>3. 기본 위젯 활용하기 ▶ 이미지뷰와 이미지버튼[8/11]</vt:lpstr>
      <vt:lpstr>3. 기본 위젯 활용하기 ▶ 이미지뷰와 이미지버튼[9/11]</vt:lpstr>
      <vt:lpstr>3. 기본 위젯 활용하기 ▶ 이미지뷰와 이미지버튼[10/11]</vt:lpstr>
      <vt:lpstr>05. 레이아웃 익히기</vt:lpstr>
      <vt:lpstr>PowerPoint 프레젠테이션</vt:lpstr>
      <vt:lpstr>PowerPoint 프레젠테이션</vt:lpstr>
      <vt:lpstr>1. 레이아웃 개요 ▶ 레이아웃 기본 개념[1/2]</vt:lpstr>
      <vt:lpstr>1. 레이아웃 개요 ▶ 레이아웃 기본 개념[2/2]</vt:lpstr>
      <vt:lpstr>1. 레이아웃 개요 ▶ 레이아웃의 종류</vt:lpstr>
      <vt:lpstr>2. 리니어레이아웃 ▶ 기본 리니어레이아웃 형태[1/7]</vt:lpstr>
      <vt:lpstr>2. 리니어레이아웃 ▶ 기본 리니어레이아웃 형태[2/7]</vt:lpstr>
      <vt:lpstr>2. 리니어레이아웃 ▶ 기본 리니어레이아웃 형태[3/7]</vt:lpstr>
      <vt:lpstr>2. 리니어레이아웃 ▶ 기본 리니어레이아웃 형태[4/7]</vt:lpstr>
      <vt:lpstr>2. 리니어레이아웃 ▶ 기본 리니어레이아웃 형태[5/7]</vt:lpstr>
      <vt:lpstr>2. 리니어레이아웃 ▶ 기본 리니어레이아웃 형태[6/7]</vt:lpstr>
      <vt:lpstr>2. 리니어레이아웃 ▶ 기본 리니어레이아웃 형태[7/7]</vt:lpstr>
      <vt:lpstr>2. 리니어레이아웃 ▶ 중복 리니어레이아웃 형태[1/5]</vt:lpstr>
      <vt:lpstr>2. 리니어레이아웃 ▶ 중복 리니어레이아웃 형태[2/5]</vt:lpstr>
      <vt:lpstr>2. 리니어레이아웃 ▶ 중복 리니어레이아웃 형태[3/5]</vt:lpstr>
      <vt:lpstr>2. 리니어레이아웃 ▶ 중복 리니어레이아웃 형태[4/5]</vt:lpstr>
      <vt:lpstr>2. 리니어레이아웃 ▶ 중복 리니어레이아웃 형태[5/5]</vt:lpstr>
      <vt:lpstr>2. 리니어레이아웃 ▶ Java 코드로 화면 만들기[1/5]</vt:lpstr>
      <vt:lpstr>3. 기타 레이아웃 ▶ 렐러티브레이아웃[1/6]</vt:lpstr>
      <vt:lpstr>3. 기타 레이아웃 ▶ 렐러티브레이아웃[2/6]</vt:lpstr>
      <vt:lpstr>3. 기타 레이아웃 ▶ 렐러티브레이아웃[3/6]</vt:lpstr>
      <vt:lpstr>3. 기타 레이아웃 ▶ 렐러티브레이아웃[4/6]</vt:lpstr>
      <vt:lpstr>3. 기타 레이아웃 ▶ 렐러티브레이아웃[5/6]</vt:lpstr>
      <vt:lpstr>3. 기타 레이아웃 ▶ 렐러티브레이아웃[6/6]</vt:lpstr>
      <vt:lpstr>3. 기타 레이아웃 ▶ 테이블레이아웃[1/8]</vt:lpstr>
      <vt:lpstr>3. 기타 레이아웃 ▶ 테이블레이아웃[2/8]</vt:lpstr>
      <vt:lpstr>3. 기타 레이아웃 ▶ 테이블레이아웃[3/8]</vt:lpstr>
      <vt:lpstr>3. 기타 레이아웃 ▶ 테이블레이아웃[4/8]</vt:lpstr>
      <vt:lpstr>3. 기타 레이아웃 ▶ 테이블레이아웃[5/8]</vt:lpstr>
      <vt:lpstr>3. 기타 레이아웃 ▶ 테이블레이아웃[6/8]</vt:lpstr>
      <vt:lpstr>3. 기타 레이아웃 ▶ 테이블레이아웃[7/8]</vt:lpstr>
      <vt:lpstr>3. 기타 레이아웃 ▶ 테이블레이아웃[8/8]</vt:lpstr>
      <vt:lpstr>3. 기타 레이아웃 ▶ 그리드레이아웃[1/4]</vt:lpstr>
      <vt:lpstr>3. 기타 레이아웃 ▶ 그리드레이아웃[2/4]</vt:lpstr>
      <vt:lpstr>3. 기타 레이아웃 ▶ 그리드레이아웃[3/4]</vt:lpstr>
      <vt:lpstr>3. 기타 레이아웃 ▶ 그리드레이아웃[4/4]</vt:lpstr>
      <vt:lpstr>3. 기타 레이아웃 ▶ 프레임레이아웃[1/3]</vt:lpstr>
      <vt:lpstr>3. 기타 레이아웃 ▶ 프레임레이아웃[2/3]</vt:lpstr>
      <vt:lpstr>3. 기타 레이아웃 ▶ 프레임레이아웃[3/3]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uos</cp:lastModifiedBy>
  <cp:revision>459</cp:revision>
  <dcterms:created xsi:type="dcterms:W3CDTF">2007-11-27T23:54:21Z</dcterms:created>
  <dcterms:modified xsi:type="dcterms:W3CDTF">2018-06-04T03:54:20Z</dcterms:modified>
</cp:coreProperties>
</file>